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is3JXqAVbm64MPdtV/7jwCEUS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C298E-3E47-4E4D-A4CC-CC1BCEEEB3FC}">
  <a:tblStyle styleId="{F56C298E-3E47-4E4D-A4CC-CC1BCEEEB3FC}" styleName="Table_0">
    <a:wholeTbl>
      <a:tcTxStyle b="off" i="off">
        <a:font>
          <a:latin typeface="Sagona Book"/>
          <a:ea typeface="Sagona Book"/>
          <a:cs typeface="Sagona Book"/>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1V>
    <a:band2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Sagona Book"/>
          <a:ea typeface="Sagona Book"/>
          <a:cs typeface="Sagona Book"/>
        </a:font>
        <a:schemeClr val="lt1"/>
      </a:tcTxStyle>
      <a:tcStyle>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719"/>
  </p:normalViewPr>
  <p:slideViewPr>
    <p:cSldViewPr snapToGrid="0">
      <p:cViewPr>
        <p:scale>
          <a:sx n="75" d="100"/>
          <a:sy n="75" d="100"/>
        </p:scale>
        <p:origin x="811"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Evaluation-&gt;</a:t>
            </a:r>
            <a:br>
              <a:rPr lang="en-US"/>
            </a:br>
            <a:r>
              <a:rPr lang="en-US"/>
              <a:t>Splitting should be done Randomly to avoid Bias of any Kind</a:t>
            </a:r>
            <a:endParaRPr/>
          </a:p>
          <a:p>
            <a:pPr marL="0" lvl="0" indent="0" algn="l" rtl="0">
              <a:spcBef>
                <a:spcPts val="0"/>
              </a:spcBef>
              <a:spcAft>
                <a:spcPts val="0"/>
              </a:spcAft>
              <a:buNone/>
            </a:pPr>
            <a:r>
              <a:rPr lang="en-US"/>
              <a:t>Large test set =&gt; estimate future error as</a:t>
            </a:r>
            <a:endParaRPr/>
          </a:p>
          <a:p>
            <a:pPr marL="0" lvl="0" indent="0" algn="l" rtl="0">
              <a:spcBef>
                <a:spcPts val="0"/>
              </a:spcBef>
              <a:spcAft>
                <a:spcPts val="0"/>
              </a:spcAft>
              <a:buNone/>
            </a:pPr>
            <a:r>
              <a:rPr lang="en-US"/>
              <a:t>accurately as possible (vs)</a:t>
            </a:r>
            <a:endParaRPr/>
          </a:p>
          <a:p>
            <a:pPr marL="0" lvl="0" indent="0" algn="l" rtl="0">
              <a:spcBef>
                <a:spcPts val="0"/>
              </a:spcBef>
              <a:spcAft>
                <a:spcPts val="0"/>
              </a:spcAft>
              <a:buNone/>
            </a:pPr>
            <a:r>
              <a:rPr lang="en-US"/>
              <a:t>Large training set =&gt; better estimates</a:t>
            </a:r>
            <a:endParaRPr/>
          </a:p>
          <a:p>
            <a:pPr marL="0" lvl="0" indent="0" algn="l" rtl="0">
              <a:spcBef>
                <a:spcPts val="0"/>
              </a:spcBef>
              <a:spcAft>
                <a:spcPts val="0"/>
              </a:spcAft>
              <a:buNone/>
            </a:pPr>
            <a:r>
              <a:rPr lang="en-US"/>
              <a:t>How large should a training set be?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Evaluation Techniques-&gt;</a:t>
            </a:r>
            <a:endParaRPr/>
          </a:p>
          <a:p>
            <a:pPr marL="0" lvl="0" indent="0" algn="l" rtl="0">
              <a:spcBef>
                <a:spcPts val="0"/>
              </a:spcBef>
              <a:spcAft>
                <a:spcPts val="0"/>
              </a:spcAft>
              <a:buNone/>
            </a:pPr>
            <a:r>
              <a:rPr lang="en-US" b="1"/>
              <a:t>Confusion Matrix: </a:t>
            </a:r>
            <a:r>
              <a:rPr lang="en-US"/>
              <a:t>A confusion matrix can be used to evaluate the performance of the model by comparing the predicted sentiment with the actual sentiment. It provides a detailed summary of the model's performance, including metrics like accuracy, precision, recall, and F1 score.</a:t>
            </a:r>
            <a:endParaRPr/>
          </a:p>
          <a:p>
            <a:pPr marL="0" lvl="0" indent="0" algn="l" rtl="0">
              <a:spcBef>
                <a:spcPts val="0"/>
              </a:spcBef>
              <a:spcAft>
                <a:spcPts val="0"/>
              </a:spcAft>
              <a:buNone/>
            </a:pPr>
            <a:r>
              <a:rPr lang="en-US" b="1"/>
              <a:t>ROC Curve: </a:t>
            </a:r>
            <a:r>
              <a:rPr lang="en-US"/>
              <a:t>An ROC (Receiver Operating Characteristic) curve can be used to evaluate the model's performance by plotting the true positive rate against the false positive rate. It provides a visual representation of the trade-off between sensitivity and specificity.</a:t>
            </a:r>
            <a:endParaRPr/>
          </a:p>
          <a:p>
            <a:pPr marL="0" lvl="0" indent="0" algn="l" rtl="0">
              <a:spcBef>
                <a:spcPts val="0"/>
              </a:spcBef>
              <a:spcAft>
                <a:spcPts val="0"/>
              </a:spcAft>
              <a:buNone/>
            </a:pPr>
            <a:r>
              <a:rPr lang="en-US" b="1"/>
              <a:t>Cross-validation: </a:t>
            </a:r>
            <a:r>
              <a:rPr lang="en-US"/>
              <a:t>Cross-validation can be used to evaluate the model's performance by testing the model on a subset of the data and using the remaining data to train the model. This helps to assess the model's ability to generalize to new data.</a:t>
            </a:r>
            <a:endParaRPr/>
          </a:p>
          <a:p>
            <a:pPr marL="0" lvl="0" indent="0" algn="l" rtl="0">
              <a:spcBef>
                <a:spcPts val="0"/>
              </a:spcBef>
              <a:spcAft>
                <a:spcPts val="0"/>
              </a:spcAft>
              <a:buNone/>
            </a:pPr>
            <a:r>
              <a:rPr lang="en-US" b="1"/>
              <a:t>A/B Testing: </a:t>
            </a:r>
            <a:r>
              <a:rPr lang="en-US"/>
              <a:t>A/B testing can be used to evaluate the model's performance by comparing the performance of the model to a baseline model or a previous version of the model. This helps to assess the improvement in performance of the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Evaluation-&gt;</a:t>
            </a:r>
            <a:br>
              <a:rPr lang="en-US"/>
            </a:br>
            <a:r>
              <a:rPr lang="en-US"/>
              <a:t>Splitting should be done Randomly to avoid Bias of any Kind</a:t>
            </a:r>
            <a:endParaRPr/>
          </a:p>
          <a:p>
            <a:pPr marL="0" lvl="0" indent="0" algn="l" rtl="0">
              <a:spcBef>
                <a:spcPts val="0"/>
              </a:spcBef>
              <a:spcAft>
                <a:spcPts val="0"/>
              </a:spcAft>
              <a:buNone/>
            </a:pPr>
            <a:r>
              <a:rPr lang="en-US"/>
              <a:t>Large test set =&gt; estimate future error as</a:t>
            </a:r>
            <a:endParaRPr/>
          </a:p>
          <a:p>
            <a:pPr marL="0" lvl="0" indent="0" algn="l" rtl="0">
              <a:spcBef>
                <a:spcPts val="0"/>
              </a:spcBef>
              <a:spcAft>
                <a:spcPts val="0"/>
              </a:spcAft>
              <a:buNone/>
            </a:pPr>
            <a:r>
              <a:rPr lang="en-US"/>
              <a:t>accurately as possible (vs)</a:t>
            </a:r>
            <a:endParaRPr/>
          </a:p>
          <a:p>
            <a:pPr marL="0" lvl="0" indent="0" algn="l" rtl="0">
              <a:spcBef>
                <a:spcPts val="0"/>
              </a:spcBef>
              <a:spcAft>
                <a:spcPts val="0"/>
              </a:spcAft>
              <a:buNone/>
            </a:pPr>
            <a:r>
              <a:rPr lang="en-US"/>
              <a:t>Large training set =&gt; better estimates</a:t>
            </a:r>
            <a:endParaRPr/>
          </a:p>
          <a:p>
            <a:pPr marL="0" lvl="0" indent="0" algn="l" rtl="0">
              <a:spcBef>
                <a:spcPts val="0"/>
              </a:spcBef>
              <a:spcAft>
                <a:spcPts val="0"/>
              </a:spcAft>
              <a:buNone/>
            </a:pPr>
            <a:r>
              <a:rPr lang="en-US"/>
              <a:t>How large should a training set be?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Evaluation Techniques-&gt;</a:t>
            </a:r>
            <a:endParaRPr/>
          </a:p>
          <a:p>
            <a:pPr marL="0" lvl="0" indent="0" algn="l" rtl="0">
              <a:spcBef>
                <a:spcPts val="0"/>
              </a:spcBef>
              <a:spcAft>
                <a:spcPts val="0"/>
              </a:spcAft>
              <a:buNone/>
            </a:pPr>
            <a:r>
              <a:rPr lang="en-US" b="1"/>
              <a:t>Confusion Matrix: </a:t>
            </a:r>
            <a:r>
              <a:rPr lang="en-US"/>
              <a:t>A confusion matrix can be used to evaluate the performance of the model by comparing the predicted sentiment with the actual sentiment. It provides a detailed summary of the model's performance, including metrics like accuracy, precision, recall, and F1 score.</a:t>
            </a:r>
            <a:endParaRPr/>
          </a:p>
          <a:p>
            <a:pPr marL="0" lvl="0" indent="0" algn="l" rtl="0">
              <a:spcBef>
                <a:spcPts val="0"/>
              </a:spcBef>
              <a:spcAft>
                <a:spcPts val="0"/>
              </a:spcAft>
              <a:buNone/>
            </a:pPr>
            <a:r>
              <a:rPr lang="en-US" b="1"/>
              <a:t>ROC Curve: </a:t>
            </a:r>
            <a:r>
              <a:rPr lang="en-US"/>
              <a:t>An ROC (Receiver Operating Characteristic) curve can be used to evaluate the model's performance by plotting the true positive rate against the false positive rate. It provides a visual representation of the trade-off between sensitivity and specificity.</a:t>
            </a:r>
            <a:endParaRPr/>
          </a:p>
          <a:p>
            <a:pPr marL="0" lvl="0" indent="0" algn="l" rtl="0">
              <a:spcBef>
                <a:spcPts val="0"/>
              </a:spcBef>
              <a:spcAft>
                <a:spcPts val="0"/>
              </a:spcAft>
              <a:buNone/>
            </a:pPr>
            <a:r>
              <a:rPr lang="en-US" b="1"/>
              <a:t>Cross-validation: </a:t>
            </a:r>
            <a:r>
              <a:rPr lang="en-US"/>
              <a:t>Cross-validation can be used to evaluate the model's performance by testing the model on a subset of the data and using the remaining data to train the model. This helps to assess the model's ability to generalize to new data.</a:t>
            </a:r>
            <a:endParaRPr/>
          </a:p>
          <a:p>
            <a:pPr marL="0" lvl="0" indent="0" algn="l" rtl="0">
              <a:spcBef>
                <a:spcPts val="0"/>
              </a:spcBef>
              <a:spcAft>
                <a:spcPts val="0"/>
              </a:spcAft>
              <a:buNone/>
            </a:pPr>
            <a:r>
              <a:rPr lang="en-US" b="1"/>
              <a:t>A/B Testing: </a:t>
            </a:r>
            <a:r>
              <a:rPr lang="en-US"/>
              <a:t>A/B testing can be used to evaluate the model's performance by comparing the performance of the model to a baseline model or a previous version of the model. This helps to assess the improvement in performance of the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9" name="Google Shape;33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32f4837ad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32f4837a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Success Criteria-&gt;</a:t>
            </a:r>
            <a:endParaRPr/>
          </a:p>
          <a:p>
            <a:pPr marL="0" lvl="0" indent="0" algn="l" rtl="0">
              <a:spcBef>
                <a:spcPts val="0"/>
              </a:spcBef>
              <a:spcAft>
                <a:spcPts val="0"/>
              </a:spcAft>
              <a:buNone/>
            </a:pPr>
            <a:r>
              <a:rPr lang="en-US"/>
              <a:t>Investment decision-making: The success of the project could be measured by the accuracy of the predictions of market highs and lows. If the predictions are consistently accurate and help investors make profitable decisions, the project can be considered successful.</a:t>
            </a:r>
            <a:endParaRPr/>
          </a:p>
          <a:p>
            <a:pPr marL="0" lvl="0" indent="0" algn="l" rtl="0">
              <a:spcBef>
                <a:spcPts val="0"/>
              </a:spcBef>
              <a:spcAft>
                <a:spcPts val="0"/>
              </a:spcAft>
              <a:buNone/>
            </a:pPr>
            <a:r>
              <a:rPr lang="en-US"/>
              <a:t>Risk management: The success of the project could be measured by the ability of the machine learning model to accurately predict market highs and lows and help financial institutions manage risks associated with investments. If the model helps reduce the frequency and severity of losses, the project can be considered successful.</a:t>
            </a:r>
            <a:endParaRPr/>
          </a:p>
          <a:p>
            <a:pPr marL="0" lvl="0" indent="0" algn="l" rtl="0">
              <a:spcBef>
                <a:spcPts val="0"/>
              </a:spcBef>
              <a:spcAft>
                <a:spcPts val="0"/>
              </a:spcAft>
              <a:buNone/>
            </a:pPr>
            <a:r>
              <a:rPr lang="en-US"/>
              <a:t>Customer sentiment analysis: The success of the project could be measured by the ability of the machine learning model to accurately analyze customer sentiment and provide insights that can be used to improve customer satisfaction and loyalty. If the model helps businesses better understand their customers' needs and preferences, the project can be considered successful.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Feasibility-&gt;</a:t>
            </a:r>
            <a:br>
              <a:rPr lang="en-US"/>
            </a:br>
            <a:r>
              <a:rPr lang="en-US"/>
              <a:t>Data Availability: The availability of data is crucial for the success of any machine learning project. You should mention the sources of data that will be used for the project, including the size and quality of the data, the format of the data, and any potential issues with data collection.</a:t>
            </a:r>
            <a:endParaRPr/>
          </a:p>
          <a:p>
            <a:pPr marL="0" lvl="0" indent="0" algn="l" rtl="0">
              <a:spcBef>
                <a:spcPts val="0"/>
              </a:spcBef>
              <a:spcAft>
                <a:spcPts val="0"/>
              </a:spcAft>
              <a:buNone/>
            </a:pPr>
            <a:r>
              <a:rPr lang="en-US"/>
              <a:t>Technical Feasibility: You should assess the technical feasibility of the project, including the tools and technologies that will be required to implement the machine learning model. This includes hardware and software requirements, as well as any technical challenges that may need to be overcome.</a:t>
            </a:r>
            <a:endParaRPr/>
          </a:p>
          <a:p>
            <a:pPr marL="0" lvl="0" indent="0" algn="l" rtl="0">
              <a:spcBef>
                <a:spcPts val="0"/>
              </a:spcBef>
              <a:spcAft>
                <a:spcPts val="0"/>
              </a:spcAft>
              <a:buNone/>
            </a:pPr>
            <a:r>
              <a:rPr lang="en-US"/>
              <a:t>Business Impact: You should assess the potential impact of the project on the business, including the expected return on investment, the potential risks and benefits, and any potential challenges or opportunities that may arise during or after the project.</a:t>
            </a:r>
            <a:endParaRPr/>
          </a:p>
          <a:p>
            <a:pPr marL="0" lvl="0" indent="0" algn="l" rtl="0">
              <a:spcBef>
                <a:spcPts val="0"/>
              </a:spcBef>
              <a:spcAft>
                <a:spcPts val="0"/>
              </a:spcAft>
              <a:buNone/>
            </a:pPr>
            <a:endParaRPr/>
          </a:p>
        </p:txBody>
      </p:sp>
      <p:sp>
        <p:nvSpPr>
          <p:cNvPr id="230" name="Google Shape;23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3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5"/>
          <p:cNvSpPr txBox="1">
            <a:spLocks noGrp="1"/>
          </p:cNvSpPr>
          <p:nvPr>
            <p:ph type="ctrTitle"/>
          </p:nvPr>
        </p:nvSpPr>
        <p:spPr>
          <a:xfrm>
            <a:off x="1097280" y="758952"/>
            <a:ext cx="10058400" cy="3566160"/>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5"/>
          <p:cNvSpPr txBox="1">
            <a:spLocks noGrp="1"/>
          </p:cNvSpPr>
          <p:nvPr>
            <p:ph type="subTitle" idx="1"/>
          </p:nvPr>
        </p:nvSpPr>
        <p:spPr>
          <a:xfrm>
            <a:off x="1100051" y="4645152"/>
            <a:ext cx="10058400" cy="1143000"/>
          </a:xfrm>
          <a:prstGeom prst="rect">
            <a:avLst/>
          </a:prstGeom>
          <a:noFill/>
          <a:ln>
            <a:noFill/>
          </a:ln>
        </p:spPr>
        <p:txBody>
          <a:bodyPr spcFirstLastPara="1" wrap="square" lIns="91425" tIns="109725" rIns="91425" bIns="91425" anchor="t" anchorCtr="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35"/>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35"/>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5"/>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5"/>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4"/>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44"/>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4"/>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5"/>
          <p:cNvSpPr txBox="1">
            <a:spLocks noGrp="1"/>
          </p:cNvSpPr>
          <p:nvPr>
            <p:ph type="title"/>
          </p:nvPr>
        </p:nvSpPr>
        <p:spPr>
          <a:xfrm rot="5400000">
            <a:off x="7159401" y="1977801"/>
            <a:ext cx="5759898" cy="2628900"/>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5"/>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45"/>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5"/>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5"/>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6"/>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6"/>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6"/>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6"/>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3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7"/>
          <p:cNvSpPr txBox="1">
            <a:spLocks noGrp="1"/>
          </p:cNvSpPr>
          <p:nvPr>
            <p:ph type="body" idx="1"/>
          </p:nvPr>
        </p:nvSpPr>
        <p:spPr>
          <a:xfrm>
            <a:off x="1097280" y="2057400"/>
            <a:ext cx="4639736" cy="736282"/>
          </a:xfrm>
          <a:prstGeom prst="rect">
            <a:avLst/>
          </a:prstGeom>
          <a:noFill/>
          <a:ln>
            <a:noFill/>
          </a:ln>
        </p:spPr>
        <p:txBody>
          <a:bodyPr spcFirstLastPara="1" wrap="square" lIns="91425" tIns="109725" rIns="91425" bIns="91425"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4" name="Google Shape;34;p37"/>
          <p:cNvSpPr txBox="1">
            <a:spLocks noGrp="1"/>
          </p:cNvSpPr>
          <p:nvPr>
            <p:ph type="body" idx="2"/>
          </p:nvPr>
        </p:nvSpPr>
        <p:spPr>
          <a:xfrm>
            <a:off x="1097280" y="2958274"/>
            <a:ext cx="4639736" cy="291082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37"/>
          <p:cNvSpPr txBox="1">
            <a:spLocks noGrp="1"/>
          </p:cNvSpPr>
          <p:nvPr>
            <p:ph type="body" idx="3"/>
          </p:nvPr>
        </p:nvSpPr>
        <p:spPr>
          <a:xfrm>
            <a:off x="6515944" y="2057400"/>
            <a:ext cx="4639736" cy="736282"/>
          </a:xfrm>
          <a:prstGeom prst="rect">
            <a:avLst/>
          </a:prstGeom>
          <a:noFill/>
          <a:ln>
            <a:noFill/>
          </a:ln>
        </p:spPr>
        <p:txBody>
          <a:bodyPr spcFirstLastPara="1" wrap="square" lIns="91425" tIns="109725" rIns="91425" bIns="91425"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6" name="Google Shape;36;p37"/>
          <p:cNvSpPr txBox="1">
            <a:spLocks noGrp="1"/>
          </p:cNvSpPr>
          <p:nvPr>
            <p:ph type="body" idx="4"/>
          </p:nvPr>
        </p:nvSpPr>
        <p:spPr>
          <a:xfrm>
            <a:off x="6515944" y="2958273"/>
            <a:ext cx="4639736" cy="291082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37"/>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38"/>
          <p:cNvSpPr txBox="1">
            <a:spLocks noGrp="1"/>
          </p:cNvSpPr>
          <p:nvPr>
            <p:ph type="body" idx="2"/>
          </p:nvPr>
        </p:nvSpPr>
        <p:spPr>
          <a:xfrm>
            <a:off x="6515944" y="2120900"/>
            <a:ext cx="4639736" cy="3748194"/>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4" name="Google Shape;44;p38"/>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8"/>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8"/>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9"/>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9"/>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9"/>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2"/>
        <p:cNvGrpSpPr/>
        <p:nvPr/>
      </p:nvGrpSpPr>
      <p:grpSpPr>
        <a:xfrm>
          <a:off x="0" y="0"/>
          <a:ext cx="0" cy="0"/>
          <a:chOff x="0" y="0"/>
          <a:chExt cx="0" cy="0"/>
        </a:xfrm>
      </p:grpSpPr>
      <p:sp>
        <p:nvSpPr>
          <p:cNvPr id="53" name="Google Shape;53;p4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0"/>
          <p:cNvSpPr txBox="1">
            <a:spLocks noGrp="1"/>
          </p:cNvSpPr>
          <p:nvPr>
            <p:ph type="title"/>
          </p:nvPr>
        </p:nvSpPr>
        <p:spPr>
          <a:xfrm>
            <a:off x="1097280" y="758952"/>
            <a:ext cx="10058400" cy="3566160"/>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262626"/>
              </a:buClr>
              <a:buSzPts val="8000"/>
              <a:buFont typeface="Arial"/>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1097280" y="4663440"/>
            <a:ext cx="10058400" cy="1143000"/>
          </a:xfrm>
          <a:prstGeom prst="rect">
            <a:avLst/>
          </a:prstGeom>
          <a:noFill/>
          <a:ln>
            <a:noFill/>
          </a:ln>
        </p:spPr>
        <p:txBody>
          <a:bodyPr spcFirstLastPara="1" wrap="square" lIns="91425" tIns="109725" rIns="91425" bIns="91425" anchor="t" anchorCtr="0">
            <a:normAutofit/>
          </a:bodyPr>
          <a:lstStyle>
            <a:lvl1pPr marL="457200" lvl="0" indent="-2286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20000"/>
              </a:lnSpc>
              <a:spcBef>
                <a:spcPts val="200"/>
              </a:spcBef>
              <a:spcAft>
                <a:spcPts val="0"/>
              </a:spcAft>
              <a:buClr>
                <a:srgbClr val="888888"/>
              </a:buClr>
              <a:buSzPts val="1800"/>
              <a:buNone/>
              <a:defRPr sz="1800">
                <a:solidFill>
                  <a:srgbClr val="888888"/>
                </a:solidFill>
              </a:defRPr>
            </a:lvl2pPr>
            <a:lvl3pPr marL="1371600" lvl="2" indent="-228600" algn="l">
              <a:lnSpc>
                <a:spcPct val="120000"/>
              </a:lnSpc>
              <a:spcBef>
                <a:spcPts val="400"/>
              </a:spcBef>
              <a:spcAft>
                <a:spcPts val="0"/>
              </a:spcAft>
              <a:buClr>
                <a:srgbClr val="888888"/>
              </a:buClr>
              <a:buSzPts val="1600"/>
              <a:buNone/>
              <a:defRPr sz="1600">
                <a:solidFill>
                  <a:srgbClr val="888888"/>
                </a:solidFill>
              </a:defRPr>
            </a:lvl3pPr>
            <a:lvl4pPr marL="1828800" lvl="3" indent="-228600" algn="l">
              <a:lnSpc>
                <a:spcPct val="120000"/>
              </a:lnSpc>
              <a:spcBef>
                <a:spcPts val="400"/>
              </a:spcBef>
              <a:spcAft>
                <a:spcPts val="0"/>
              </a:spcAft>
              <a:buClr>
                <a:srgbClr val="888888"/>
              </a:buClr>
              <a:buSzPts val="1400"/>
              <a:buNone/>
              <a:defRPr sz="1400">
                <a:solidFill>
                  <a:srgbClr val="888888"/>
                </a:solidFill>
              </a:defRPr>
            </a:lvl4pPr>
            <a:lvl5pPr marL="2286000" lvl="4" indent="-228600" algn="l">
              <a:lnSpc>
                <a:spcPct val="12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56" name="Google Shape;56;p40"/>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57" name="Google Shape;57;p40"/>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Google Shape;61;p4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1"/>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42"/>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2"/>
          <p:cNvSpPr txBox="1">
            <a:spLocks noGrp="1"/>
          </p:cNvSpPr>
          <p:nvPr>
            <p:ph type="title"/>
          </p:nvPr>
        </p:nvSpPr>
        <p:spPr>
          <a:xfrm>
            <a:off x="643466" y="786383"/>
            <a:ext cx="3517567" cy="2093975"/>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5458984" y="812799"/>
            <a:ext cx="5928344" cy="5294757"/>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42"/>
          <p:cNvSpPr txBox="1">
            <a:spLocks noGrp="1"/>
          </p:cNvSpPr>
          <p:nvPr>
            <p:ph type="body" idx="2"/>
          </p:nvPr>
        </p:nvSpPr>
        <p:spPr>
          <a:xfrm>
            <a:off x="643465" y="3043050"/>
            <a:ext cx="3517567" cy="3064505"/>
          </a:xfrm>
          <a:prstGeom prst="rect">
            <a:avLst/>
          </a:prstGeom>
          <a:noFill/>
          <a:ln>
            <a:noFill/>
          </a:ln>
        </p:spPr>
        <p:txBody>
          <a:bodyPr spcFirstLastPara="1" wrap="square" lIns="91425" tIns="109725" rIns="91425" bIns="91425" anchor="t" anchorCtr="0">
            <a:normAutofit/>
          </a:bodyPr>
          <a:lstStyle>
            <a:lvl1pPr marL="457200" lvl="0" indent="-228600" algn="l">
              <a:lnSpc>
                <a:spcPct val="120000"/>
              </a:lnSpc>
              <a:spcBef>
                <a:spcPts val="1200"/>
              </a:spcBef>
              <a:spcAft>
                <a:spcPts val="0"/>
              </a:spcAft>
              <a:buSzPts val="1800"/>
              <a:buNone/>
              <a:defRPr sz="1800">
                <a:solidFill>
                  <a:srgbClr val="FFFFFF"/>
                </a:solidFill>
              </a:defRPr>
            </a:lvl1pPr>
            <a:lvl2pPr marL="914400" lvl="1" indent="-228600" algn="l">
              <a:lnSpc>
                <a:spcPct val="120000"/>
              </a:lnSpc>
              <a:spcBef>
                <a:spcPts val="2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42"/>
          <p:cNvSpPr txBox="1">
            <a:spLocks noGrp="1"/>
          </p:cNvSpPr>
          <p:nvPr>
            <p:ph type="dt" idx="10"/>
          </p:nvPr>
        </p:nvSpPr>
        <p:spPr>
          <a:xfrm>
            <a:off x="643464" y="6446520"/>
            <a:ext cx="3517568"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ftr" idx="11"/>
          </p:nvPr>
        </p:nvSpPr>
        <p:spPr>
          <a:xfrm>
            <a:off x="5458983" y="6446520"/>
            <a:ext cx="5334019"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2"/>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sz="800">
                <a:solidFill>
                  <a:schemeClr val="dk2"/>
                </a:solidFill>
                <a:latin typeface="Arial"/>
                <a:ea typeface="Arial"/>
                <a:cs typeface="Arial"/>
                <a:sym typeface="Arial"/>
              </a:defRPr>
            </a:lvl1pPr>
            <a:lvl2pPr marL="0" lvl="1" indent="0" algn="l">
              <a:spcBef>
                <a:spcPts val="0"/>
              </a:spcBef>
              <a:buNone/>
              <a:defRPr sz="800">
                <a:solidFill>
                  <a:schemeClr val="dk2"/>
                </a:solidFill>
                <a:latin typeface="Arial"/>
                <a:ea typeface="Arial"/>
                <a:cs typeface="Arial"/>
                <a:sym typeface="Arial"/>
              </a:defRPr>
            </a:lvl2pPr>
            <a:lvl3pPr marL="0" lvl="2" indent="0" algn="l">
              <a:spcBef>
                <a:spcPts val="0"/>
              </a:spcBef>
              <a:buNone/>
              <a:defRPr sz="800">
                <a:solidFill>
                  <a:schemeClr val="dk2"/>
                </a:solidFill>
                <a:latin typeface="Arial"/>
                <a:ea typeface="Arial"/>
                <a:cs typeface="Arial"/>
                <a:sym typeface="Arial"/>
              </a:defRPr>
            </a:lvl3pPr>
            <a:lvl4pPr marL="0" lvl="3" indent="0" algn="l">
              <a:spcBef>
                <a:spcPts val="0"/>
              </a:spcBef>
              <a:buNone/>
              <a:defRPr sz="800">
                <a:solidFill>
                  <a:schemeClr val="dk2"/>
                </a:solidFill>
                <a:latin typeface="Arial"/>
                <a:ea typeface="Arial"/>
                <a:cs typeface="Arial"/>
                <a:sym typeface="Arial"/>
              </a:defRPr>
            </a:lvl4pPr>
            <a:lvl5pPr marL="0" lvl="4" indent="0" algn="l">
              <a:spcBef>
                <a:spcPts val="0"/>
              </a:spcBef>
              <a:buNone/>
              <a:defRPr sz="800">
                <a:solidFill>
                  <a:schemeClr val="dk2"/>
                </a:solidFill>
                <a:latin typeface="Arial"/>
                <a:ea typeface="Arial"/>
                <a:cs typeface="Arial"/>
                <a:sym typeface="Arial"/>
              </a:defRPr>
            </a:lvl5pPr>
            <a:lvl6pPr marL="0" lvl="5" indent="0" algn="l">
              <a:spcBef>
                <a:spcPts val="0"/>
              </a:spcBef>
              <a:buNone/>
              <a:defRPr sz="800">
                <a:solidFill>
                  <a:schemeClr val="dk2"/>
                </a:solidFill>
                <a:latin typeface="Arial"/>
                <a:ea typeface="Arial"/>
                <a:cs typeface="Arial"/>
                <a:sym typeface="Arial"/>
              </a:defRPr>
            </a:lvl6pPr>
            <a:lvl7pPr marL="0" lvl="6" indent="0" algn="l">
              <a:spcBef>
                <a:spcPts val="0"/>
              </a:spcBef>
              <a:buNone/>
              <a:defRPr sz="800">
                <a:solidFill>
                  <a:schemeClr val="dk2"/>
                </a:solidFill>
                <a:latin typeface="Arial"/>
                <a:ea typeface="Arial"/>
                <a:cs typeface="Arial"/>
                <a:sym typeface="Arial"/>
              </a:defRPr>
            </a:lvl7pPr>
            <a:lvl8pPr marL="0" lvl="7" indent="0" algn="l">
              <a:spcBef>
                <a:spcPts val="0"/>
              </a:spcBef>
              <a:buNone/>
              <a:defRPr sz="800">
                <a:solidFill>
                  <a:schemeClr val="dk2"/>
                </a:solidFill>
                <a:latin typeface="Arial"/>
                <a:ea typeface="Arial"/>
                <a:cs typeface="Arial"/>
                <a:sym typeface="Arial"/>
              </a:defRPr>
            </a:lvl8pPr>
            <a:lvl9pPr marL="0" lvl="8" indent="0" algn="l">
              <a:spcBef>
                <a:spcPts val="0"/>
              </a:spcBef>
              <a:buNone/>
              <a:defRPr sz="800">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3"/>
        <p:cNvGrpSpPr/>
        <p:nvPr/>
      </p:nvGrpSpPr>
      <p:grpSpPr>
        <a:xfrm>
          <a:off x="0" y="0"/>
          <a:ext cx="0" cy="0"/>
          <a:chOff x="0" y="0"/>
          <a:chExt cx="0" cy="0"/>
        </a:xfrm>
      </p:grpSpPr>
      <p:sp>
        <p:nvSpPr>
          <p:cNvPr id="74" name="Google Shape;74;p43"/>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3"/>
          <p:cNvSpPr>
            <a:spLocks noGrp="1"/>
          </p:cNvSpPr>
          <p:nvPr>
            <p:ph type="pic" idx="2"/>
          </p:nvPr>
        </p:nvSpPr>
        <p:spPr>
          <a:xfrm>
            <a:off x="15" y="0"/>
            <a:ext cx="12191985" cy="4578350"/>
          </a:xfrm>
          <a:prstGeom prst="rect">
            <a:avLst/>
          </a:prstGeom>
          <a:solidFill>
            <a:srgbClr val="D8D8D8"/>
          </a:solidFill>
          <a:ln>
            <a:noFill/>
          </a:ln>
        </p:spPr>
      </p:sp>
      <p:sp>
        <p:nvSpPr>
          <p:cNvPr id="76" name="Google Shape;76;p43"/>
          <p:cNvSpPr txBox="1">
            <a:spLocks noGrp="1"/>
          </p:cNvSpPr>
          <p:nvPr>
            <p:ph type="title"/>
          </p:nvPr>
        </p:nvSpPr>
        <p:spPr>
          <a:xfrm>
            <a:off x="1097279" y="4799362"/>
            <a:ext cx="10113645" cy="743682"/>
          </a:xfrm>
          <a:prstGeom prst="rect">
            <a:avLst/>
          </a:prstGeom>
          <a:noFill/>
          <a:ln>
            <a:noFill/>
          </a:ln>
        </p:spPr>
        <p:txBody>
          <a:bodyPr spcFirstLastPara="1" wrap="square" lIns="109725" tIns="0" rIns="109725" bIns="0" anchor="b" anchorCtr="0">
            <a:no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3"/>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20000"/>
              </a:lnSpc>
              <a:spcBef>
                <a:spcPts val="0"/>
              </a:spcBef>
              <a:spcAft>
                <a:spcPts val="0"/>
              </a:spcAft>
              <a:buSzPts val="1800"/>
              <a:buNone/>
              <a:defRPr sz="1800">
                <a:solidFill>
                  <a:srgbClr val="FFFFFF"/>
                </a:solidFill>
              </a:defRPr>
            </a:lvl1pPr>
            <a:lvl2pPr marL="914400" lvl="1" indent="-228600" algn="l">
              <a:lnSpc>
                <a:spcPct val="120000"/>
              </a:lnSpc>
              <a:spcBef>
                <a:spcPts val="6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43"/>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marR="0" lvl="0" algn="l" rtl="0">
              <a:lnSpc>
                <a:spcPct val="90000"/>
              </a:lnSpc>
              <a:spcBef>
                <a:spcPts val="0"/>
              </a:spcBef>
              <a:spcAft>
                <a:spcPts val="0"/>
              </a:spcAft>
              <a:buClr>
                <a:srgbClr val="3F3F3F"/>
              </a:buClr>
              <a:buSzPts val="4400"/>
              <a:buFont typeface="Arial"/>
              <a:buNone/>
              <a:defRPr sz="4400" b="1"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4"/>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lvl1pPr marL="457200" marR="0" lvl="0" indent="-349250" algn="l" rtl="0">
              <a:lnSpc>
                <a:spcPct val="120000"/>
              </a:lnSpc>
              <a:spcBef>
                <a:spcPts val="1200"/>
              </a:spcBef>
              <a:spcAft>
                <a:spcPts val="0"/>
              </a:spcAft>
              <a:buClr>
                <a:schemeClr val="accent1"/>
              </a:buClr>
              <a:buSzPts val="1900"/>
              <a:buFont typeface="Calibri"/>
              <a:buChar char=" "/>
              <a:defRPr sz="1900" b="0" i="0" u="none" strike="noStrike" cap="none">
                <a:solidFill>
                  <a:srgbClr val="3F3F3F"/>
                </a:solidFill>
                <a:latin typeface="Arial"/>
                <a:ea typeface="Arial"/>
                <a:cs typeface="Arial"/>
                <a:sym typeface="Arial"/>
              </a:defRPr>
            </a:lvl1pPr>
            <a:lvl2pPr marL="914400" marR="0" lvl="1" indent="-336550" algn="l" rtl="0">
              <a:lnSpc>
                <a:spcPct val="120000"/>
              </a:lnSpc>
              <a:spcBef>
                <a:spcPts val="200"/>
              </a:spcBef>
              <a:spcAft>
                <a:spcPts val="0"/>
              </a:spcAft>
              <a:buClr>
                <a:srgbClr val="3F3F3F"/>
              </a:buClr>
              <a:buSzPts val="1700"/>
              <a:buFont typeface="Calibri"/>
              <a:buChar char="◦"/>
              <a:defRPr sz="1700" b="0" i="0" u="none" strike="noStrike" cap="none">
                <a:solidFill>
                  <a:srgbClr val="3F3F3F"/>
                </a:solidFill>
                <a:latin typeface="Arial"/>
                <a:ea typeface="Arial"/>
                <a:cs typeface="Arial"/>
                <a:sym typeface="Arial"/>
              </a:defRPr>
            </a:lvl2pPr>
            <a:lvl3pPr marL="1371600" marR="0" lvl="2"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3pPr>
            <a:lvl4pPr marL="1828800" marR="0" lvl="3"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4pPr>
            <a:lvl5pPr marL="2286000" marR="0" lvl="4"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3" name="Google Shape;13;p34"/>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marR="0" lvl="0" algn="r"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marR="0" lvl="0" algn="l"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4"/>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marR="0" lvl="0" indent="0" algn="l" rtl="0">
              <a:spcBef>
                <a:spcPts val="0"/>
              </a:spcBef>
              <a:buNone/>
              <a:defRPr sz="800" b="0" i="0" u="none" strike="noStrike" cap="none">
                <a:solidFill>
                  <a:srgbClr val="FFFFFF"/>
                </a:solidFill>
                <a:latin typeface="Arial"/>
                <a:ea typeface="Arial"/>
                <a:cs typeface="Arial"/>
                <a:sym typeface="Arial"/>
              </a:defRPr>
            </a:lvl1pPr>
            <a:lvl2pPr marL="0" marR="0" lvl="1" indent="0" algn="l" rtl="0">
              <a:spcBef>
                <a:spcPts val="0"/>
              </a:spcBef>
              <a:buNone/>
              <a:defRPr sz="800" b="0" i="0" u="none" strike="noStrike" cap="none">
                <a:solidFill>
                  <a:srgbClr val="FFFFFF"/>
                </a:solidFill>
                <a:latin typeface="Arial"/>
                <a:ea typeface="Arial"/>
                <a:cs typeface="Arial"/>
                <a:sym typeface="Arial"/>
              </a:defRPr>
            </a:lvl2pPr>
            <a:lvl3pPr marL="0" marR="0" lvl="2" indent="0" algn="l" rtl="0">
              <a:spcBef>
                <a:spcPts val="0"/>
              </a:spcBef>
              <a:buNone/>
              <a:defRPr sz="800" b="0" i="0" u="none" strike="noStrike" cap="none">
                <a:solidFill>
                  <a:srgbClr val="FFFFFF"/>
                </a:solidFill>
                <a:latin typeface="Arial"/>
                <a:ea typeface="Arial"/>
                <a:cs typeface="Arial"/>
                <a:sym typeface="Arial"/>
              </a:defRPr>
            </a:lvl3pPr>
            <a:lvl4pPr marL="0" marR="0" lvl="3" indent="0" algn="l" rtl="0">
              <a:spcBef>
                <a:spcPts val="0"/>
              </a:spcBef>
              <a:buNone/>
              <a:defRPr sz="800" b="0" i="0" u="none" strike="noStrike" cap="none">
                <a:solidFill>
                  <a:srgbClr val="FFFFFF"/>
                </a:solidFill>
                <a:latin typeface="Arial"/>
                <a:ea typeface="Arial"/>
                <a:cs typeface="Arial"/>
                <a:sym typeface="Arial"/>
              </a:defRPr>
            </a:lvl4pPr>
            <a:lvl5pPr marL="0" marR="0" lvl="4" indent="0" algn="l" rtl="0">
              <a:spcBef>
                <a:spcPts val="0"/>
              </a:spcBef>
              <a:buNone/>
              <a:defRPr sz="800" b="0" i="0" u="none" strike="noStrike" cap="none">
                <a:solidFill>
                  <a:srgbClr val="FFFFFF"/>
                </a:solidFill>
                <a:latin typeface="Arial"/>
                <a:ea typeface="Arial"/>
                <a:cs typeface="Arial"/>
                <a:sym typeface="Arial"/>
              </a:defRPr>
            </a:lvl5pPr>
            <a:lvl6pPr marL="0" marR="0" lvl="5" indent="0" algn="l" rtl="0">
              <a:spcBef>
                <a:spcPts val="0"/>
              </a:spcBef>
              <a:buNone/>
              <a:defRPr sz="800" b="0" i="0" u="none" strike="noStrike" cap="none">
                <a:solidFill>
                  <a:srgbClr val="FFFFFF"/>
                </a:solidFill>
                <a:latin typeface="Arial"/>
                <a:ea typeface="Arial"/>
                <a:cs typeface="Arial"/>
                <a:sym typeface="Arial"/>
              </a:defRPr>
            </a:lvl6pPr>
            <a:lvl7pPr marL="0" marR="0" lvl="6" indent="0" algn="l" rtl="0">
              <a:spcBef>
                <a:spcPts val="0"/>
              </a:spcBef>
              <a:buNone/>
              <a:defRPr sz="800" b="0" i="0" u="none" strike="noStrike" cap="none">
                <a:solidFill>
                  <a:srgbClr val="FFFFFF"/>
                </a:solidFill>
                <a:latin typeface="Arial"/>
                <a:ea typeface="Arial"/>
                <a:cs typeface="Arial"/>
                <a:sym typeface="Arial"/>
              </a:defRPr>
            </a:lvl7pPr>
            <a:lvl8pPr marL="0" marR="0" lvl="7" indent="0" algn="l" rtl="0">
              <a:spcBef>
                <a:spcPts val="0"/>
              </a:spcBef>
              <a:buNone/>
              <a:defRPr sz="800" b="0" i="0" u="none" strike="noStrike" cap="none">
                <a:solidFill>
                  <a:srgbClr val="FFFFFF"/>
                </a:solidFill>
                <a:latin typeface="Arial"/>
                <a:ea typeface="Arial"/>
                <a:cs typeface="Arial"/>
                <a:sym typeface="Arial"/>
              </a:defRPr>
            </a:lvl8pPr>
            <a:lvl9pPr marL="0" marR="0" lvl="8" indent="0" algn="l" rtl="0">
              <a:spcBef>
                <a:spcPts val="0"/>
              </a:spcBef>
              <a:buNone/>
              <a:defRPr sz="8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16" name="Google Shape;16;p34"/>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www.kaggle.com/code/satyaprakash13820/stock-sentiment-analysis" TargetMode="External"/><Relationship Id="rId13" Type="http://schemas.openxmlformats.org/officeDocument/2006/relationships/hyperlink" Target="https://towardsdatascience.com/sentimental-analysis-using-vader-a3415fef7664" TargetMode="External"/><Relationship Id="rId3" Type="http://schemas.openxmlformats.org/officeDocument/2006/relationships/hyperlink" Target="https://www.sciencedirect.com/science/article/abs/pii/S0957417415005126" TargetMode="External"/><Relationship Id="rId7" Type="http://schemas.openxmlformats.org/officeDocument/2006/relationships/hyperlink" Target="https://www.kaggle.com/code/rohit0906/stock-sentiment-analysis-using-news-headlines" TargetMode="External"/><Relationship Id="rId12" Type="http://schemas.openxmlformats.org/officeDocument/2006/relationships/hyperlink" Target="https://github.com/cjhutto/vaderSentimen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kaggle.com/code/shritech1404/bag-of-word-for-stock-market-sentiment-dataset" TargetMode="External"/><Relationship Id="rId11" Type="http://schemas.openxmlformats.org/officeDocument/2006/relationships/hyperlink" Target="https://blog.finxter.com/newspaper3k-a-python-library-for-fast-web-scraping/" TargetMode="External"/><Relationship Id="rId5" Type="http://schemas.openxmlformats.org/officeDocument/2006/relationships/hyperlink" Target="https://peerj.com/articles/cs-476/" TargetMode="External"/><Relationship Id="rId10" Type="http://schemas.openxmlformats.org/officeDocument/2006/relationships/hyperlink" Target="https://www.geeksforgeeks.org/newspaper-article-scraping-curation-python/" TargetMode="External"/><Relationship Id="rId4" Type="http://schemas.openxmlformats.org/officeDocument/2006/relationships/hyperlink" Target="https://www.sciencedirect.com/science/article/abs/pii/S0950705114001440" TargetMode="External"/><Relationship Id="rId9" Type="http://schemas.openxmlformats.org/officeDocument/2006/relationships/hyperlink" Target="https://www.analyticsvidhya.com/blog/2021/06/vader-for-sentiment-analysis/" TargetMode="External"/><Relationship Id="rId14" Type="http://schemas.openxmlformats.org/officeDocument/2006/relationships/hyperlink" Target="https://www.nltk.org/_modules/nltk/sentiment/vader.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1" descr="People Planning"/>
          <p:cNvPicPr preferRelativeResize="0"/>
          <p:nvPr/>
        </p:nvPicPr>
        <p:blipFill rotWithShape="1">
          <a:blip r:embed="rId3">
            <a:alphaModFix/>
          </a:blip>
          <a:srcRect r="1" b="285"/>
          <a:stretch/>
        </p:blipFill>
        <p:spPr>
          <a:xfrm>
            <a:off x="1" y="0"/>
            <a:ext cx="12191999" cy="6857990"/>
          </a:xfrm>
          <a:prstGeom prst="rect">
            <a:avLst/>
          </a:prstGeom>
          <a:noFill/>
          <a:ln>
            <a:noFill/>
          </a:ln>
        </p:spPr>
      </p:pic>
      <p:sp>
        <p:nvSpPr>
          <p:cNvPr id="99" name="Google Shape;99;p1"/>
          <p:cNvSpPr/>
          <p:nvPr/>
        </p:nvSpPr>
        <p:spPr>
          <a:xfrm>
            <a:off x="0" y="0"/>
            <a:ext cx="9339206" cy="6858000"/>
          </a:xfrm>
          <a:prstGeom prst="rect">
            <a:avLst/>
          </a:prstGeom>
          <a:gradFill>
            <a:gsLst>
              <a:gs pos="0">
                <a:srgbClr val="000000">
                  <a:alpha val="0"/>
                </a:srgbClr>
              </a:gs>
              <a:gs pos="33000">
                <a:srgbClr val="000000">
                  <a:alpha val="20000"/>
                </a:srgbClr>
              </a:gs>
              <a:gs pos="58000">
                <a:srgbClr val="000000">
                  <a:alpha val="34901"/>
                </a:srgbClr>
              </a:gs>
              <a:gs pos="100000">
                <a:srgbClr val="000000">
                  <a:alpha val="4000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1"/>
          <p:cNvSpPr txBox="1">
            <a:spLocks noGrp="1"/>
          </p:cNvSpPr>
          <p:nvPr>
            <p:ph type="ctrTitle"/>
          </p:nvPr>
        </p:nvSpPr>
        <p:spPr>
          <a:xfrm>
            <a:off x="735790" y="3331444"/>
            <a:ext cx="7227996" cy="1229306"/>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chemeClr val="lt1"/>
              </a:buClr>
              <a:buSzPts val="4800"/>
              <a:buFont typeface="Arial"/>
              <a:buNone/>
            </a:pPr>
            <a:r>
              <a:rPr lang="en-US" sz="4800" dirty="0">
                <a:solidFill>
                  <a:schemeClr val="lt1"/>
                </a:solidFill>
              </a:rPr>
              <a:t>Foundational Project - 1</a:t>
            </a:r>
            <a:endParaRPr dirty="0"/>
          </a:p>
        </p:txBody>
      </p:sp>
      <p:sp>
        <p:nvSpPr>
          <p:cNvPr id="101" name="Google Shape;101;p1"/>
          <p:cNvSpPr txBox="1">
            <a:spLocks noGrp="1"/>
          </p:cNvSpPr>
          <p:nvPr>
            <p:ph type="subTitle" idx="1"/>
          </p:nvPr>
        </p:nvSpPr>
        <p:spPr>
          <a:xfrm>
            <a:off x="735791" y="4735799"/>
            <a:ext cx="6470693" cy="605256"/>
          </a:xfrm>
          <a:prstGeom prst="rect">
            <a:avLst/>
          </a:prstGeom>
          <a:noFill/>
          <a:ln>
            <a:noFill/>
          </a:ln>
        </p:spPr>
        <p:txBody>
          <a:bodyPr spcFirstLastPara="1" wrap="square" lIns="91425" tIns="109725" rIns="91425" bIns="91425" anchor="t" anchorCtr="0">
            <a:noAutofit/>
          </a:bodyPr>
          <a:lstStyle/>
          <a:p>
            <a:pPr marL="0" lvl="0" indent="0" algn="l" rtl="0">
              <a:lnSpc>
                <a:spcPct val="120000"/>
              </a:lnSpc>
              <a:spcBef>
                <a:spcPts val="0"/>
              </a:spcBef>
              <a:spcAft>
                <a:spcPts val="0"/>
              </a:spcAft>
              <a:buSzPts val="2800"/>
              <a:buNone/>
            </a:pPr>
            <a:r>
              <a:rPr lang="en-US" sz="2800">
                <a:solidFill>
                  <a:schemeClr val="lt1"/>
                </a:solidFill>
              </a:rPr>
              <a:t>STOCK MARKET </a:t>
            </a:r>
            <a:br>
              <a:rPr lang="en-US" sz="2800">
                <a:solidFill>
                  <a:schemeClr val="lt1"/>
                </a:solidFill>
              </a:rPr>
            </a:br>
            <a:r>
              <a:rPr lang="en-US" sz="2800">
                <a:solidFill>
                  <a:schemeClr val="lt1"/>
                </a:solidFill>
              </a:rPr>
              <a:t>SENTIMENT ANALYSIS MODEL</a:t>
            </a:r>
            <a:endParaRPr/>
          </a:p>
        </p:txBody>
      </p:sp>
      <p:cxnSp>
        <p:nvCxnSpPr>
          <p:cNvPr id="102" name="Google Shape;102;p1"/>
          <p:cNvCxnSpPr/>
          <p:nvPr/>
        </p:nvCxnSpPr>
        <p:spPr>
          <a:xfrm>
            <a:off x="772429" y="4641183"/>
            <a:ext cx="6309360" cy="0"/>
          </a:xfrm>
          <a:prstGeom prst="straightConnector1">
            <a:avLst/>
          </a:prstGeom>
          <a:noFill/>
          <a:ln w="19050" cap="flat" cmpd="sng">
            <a:solidFill>
              <a:schemeClr val="lt1">
                <a:alpha val="89803"/>
              </a:schemeClr>
            </a:solidFill>
            <a:prstDash val="solid"/>
            <a:round/>
            <a:headEnd type="none" w="sm" len="sm"/>
            <a:tailEnd type="none" w="sm" len="sm"/>
          </a:ln>
          <a:effectLst>
            <a:outerShdw blurRad="50800" dist="38100" dir="2700000" algn="tl" rotWithShape="0">
              <a:srgbClr val="000000">
                <a:alpha val="4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 – Actual</a:t>
            </a:r>
            <a:endParaRPr/>
          </a:p>
        </p:txBody>
      </p:sp>
      <p:sp>
        <p:nvSpPr>
          <p:cNvPr id="270" name="Google Shape;270;p11"/>
          <p:cNvSpPr txBox="1">
            <a:spLocks noGrp="1"/>
          </p:cNvSpPr>
          <p:nvPr>
            <p:ph type="body" idx="1"/>
          </p:nvPr>
        </p:nvSpPr>
        <p:spPr>
          <a:xfrm>
            <a:off x="1097280" y="2628802"/>
            <a:ext cx="4998720" cy="2392514"/>
          </a:xfrm>
          <a:prstGeom prst="rect">
            <a:avLst/>
          </a:prstGeom>
          <a:noFill/>
          <a:ln>
            <a:noFill/>
          </a:ln>
        </p:spPr>
        <p:txBody>
          <a:bodyPr spcFirstLastPara="1" wrap="square" lIns="109725" tIns="109725" rIns="109725" bIns="91425" anchor="ctr" anchorCtr="0">
            <a:noAutofit/>
          </a:bodyPr>
          <a:lstStyle/>
          <a:p>
            <a:pPr marL="91440" lvl="0" indent="-114300" algn="l" rtl="0">
              <a:lnSpc>
                <a:spcPct val="120000"/>
              </a:lnSpc>
              <a:spcBef>
                <a:spcPts val="0"/>
              </a:spcBef>
              <a:spcAft>
                <a:spcPts val="0"/>
              </a:spcAft>
              <a:buSzPts val="1800"/>
              <a:buChar char=" "/>
            </a:pPr>
            <a:r>
              <a:rPr lang="en-US" sz="1800"/>
              <a:t>Software/IDE Used:</a:t>
            </a:r>
            <a:endParaRPr/>
          </a:p>
          <a:p>
            <a:pPr marL="429768" lvl="1" indent="-228600" algn="l" rtl="0">
              <a:lnSpc>
                <a:spcPct val="120000"/>
              </a:lnSpc>
              <a:spcBef>
                <a:spcPts val="400"/>
              </a:spcBef>
              <a:spcAft>
                <a:spcPts val="0"/>
              </a:spcAft>
              <a:buClr>
                <a:srgbClr val="3F3F3F"/>
              </a:buClr>
              <a:buSzPts val="1600"/>
              <a:buFont typeface="Arial"/>
              <a:buAutoNum type="arabicPeriod"/>
            </a:pPr>
            <a:r>
              <a:rPr lang="en-US" sz="1600"/>
              <a:t>Web-scrapping – </a:t>
            </a:r>
            <a:r>
              <a:rPr lang="en-US" sz="1600" b="1"/>
              <a:t>Jupyter Notebook</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Model Preparation – </a:t>
            </a:r>
            <a:r>
              <a:rPr lang="en-US" sz="1600" b="1"/>
              <a:t>Auto ML using Jupyter Notebook</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Back-end –</a:t>
            </a:r>
            <a:r>
              <a:rPr lang="en-US" sz="1600" b="1"/>
              <a:t> Flask API Framework using Python</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Front-end – </a:t>
            </a:r>
            <a:r>
              <a:rPr lang="en-US" sz="1600" b="1"/>
              <a:t>DHTML</a:t>
            </a:r>
            <a:endParaRPr/>
          </a:p>
        </p:txBody>
      </p:sp>
      <p:sp>
        <p:nvSpPr>
          <p:cNvPr id="272" name="Google Shape;272;p11"/>
          <p:cNvSpPr txBox="1"/>
          <p:nvPr/>
        </p:nvSpPr>
        <p:spPr>
          <a:xfrm>
            <a:off x="7097024" y="2259470"/>
            <a:ext cx="28248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Coding Approach: </a:t>
            </a:r>
            <a:r>
              <a:rPr lang="en-US" sz="1800" b="1">
                <a:solidFill>
                  <a:schemeClr val="dk1"/>
                </a:solidFill>
                <a:latin typeface="Arial"/>
                <a:ea typeface="Arial"/>
                <a:cs typeface="Arial"/>
                <a:sym typeface="Arial"/>
              </a:rPr>
              <a:t>Code</a:t>
            </a:r>
            <a:endParaRPr/>
          </a:p>
        </p:txBody>
      </p:sp>
      <p:sp>
        <p:nvSpPr>
          <p:cNvPr id="273" name="Google Shape;273;p11"/>
          <p:cNvSpPr txBox="1"/>
          <p:nvPr/>
        </p:nvSpPr>
        <p:spPr>
          <a:xfrm>
            <a:off x="7097023" y="3176874"/>
            <a:ext cx="3873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Method: </a:t>
            </a:r>
            <a:r>
              <a:rPr lang="en-US" sz="1800" b="1">
                <a:solidFill>
                  <a:schemeClr val="dk1"/>
                </a:solidFill>
                <a:latin typeface="Arial"/>
                <a:ea typeface="Arial"/>
                <a:cs typeface="Arial"/>
                <a:sym typeface="Arial"/>
              </a:rPr>
              <a:t>Auto ML – T-Pot Library</a:t>
            </a:r>
            <a:endParaRPr sz="1800">
              <a:solidFill>
                <a:schemeClr val="dk1"/>
              </a:solidFill>
              <a:latin typeface="Arial"/>
              <a:ea typeface="Arial"/>
              <a:cs typeface="Arial"/>
              <a:sym typeface="Arial"/>
            </a:endParaRPr>
          </a:p>
        </p:txBody>
      </p:sp>
      <p:sp>
        <p:nvSpPr>
          <p:cNvPr id="274" name="Google Shape;274;p11"/>
          <p:cNvSpPr txBox="1"/>
          <p:nvPr/>
        </p:nvSpPr>
        <p:spPr>
          <a:xfrm>
            <a:off x="7097023" y="5011684"/>
            <a:ext cx="36991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Pipe-line: </a:t>
            </a:r>
            <a:r>
              <a:rPr lang="en-US" sz="1800" b="1">
                <a:solidFill>
                  <a:schemeClr val="dk1"/>
                </a:solidFill>
                <a:latin typeface="Arial"/>
                <a:ea typeface="Arial"/>
                <a:cs typeface="Arial"/>
                <a:sym typeface="Arial"/>
              </a:rPr>
              <a:t>Extra Tree Classifier</a:t>
            </a:r>
            <a:endParaRPr sz="1800">
              <a:solidFill>
                <a:schemeClr val="dk1"/>
              </a:solidFill>
              <a:latin typeface="Arial"/>
              <a:ea typeface="Arial"/>
              <a:cs typeface="Arial"/>
              <a:sym typeface="Arial"/>
            </a:endParaRPr>
          </a:p>
        </p:txBody>
      </p:sp>
      <p:sp>
        <p:nvSpPr>
          <p:cNvPr id="275" name="Google Shape;275;p11"/>
          <p:cNvSpPr txBox="1"/>
          <p:nvPr/>
        </p:nvSpPr>
        <p:spPr>
          <a:xfrm>
            <a:off x="7097023" y="4094279"/>
            <a:ext cx="42589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Sentimental Analysis: </a:t>
            </a:r>
            <a:r>
              <a:rPr lang="en-US" sz="1800" b="1">
                <a:solidFill>
                  <a:schemeClr val="dk1"/>
                </a:solidFill>
                <a:latin typeface="Arial"/>
                <a:ea typeface="Arial"/>
                <a:cs typeface="Arial"/>
                <a:sym typeface="Arial"/>
              </a:rPr>
              <a:t>Vader Lexicon</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Web-scrapping -&gt; </a:t>
            </a:r>
            <a:r>
              <a:rPr lang="en-US" sz="2400" b="1"/>
              <a:t>Jupyter Notebook</a:t>
            </a:r>
            <a:endParaRPr/>
          </a:p>
        </p:txBody>
      </p:sp>
      <p:sp>
        <p:nvSpPr>
          <p:cNvPr id="282" name="Google Shape;282;p12"/>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14300" algn="l" rtl="0">
              <a:lnSpc>
                <a:spcPct val="120000"/>
              </a:lnSpc>
              <a:spcBef>
                <a:spcPts val="0"/>
              </a:spcBef>
              <a:spcAft>
                <a:spcPts val="0"/>
              </a:spcAft>
              <a:buSzPts val="1800"/>
              <a:buChar char=" "/>
            </a:pPr>
            <a:r>
              <a:rPr lang="en-US" sz="1800" b="1"/>
              <a:t>BeautifulSoup Library</a:t>
            </a:r>
            <a:br>
              <a:rPr lang="en-US" sz="1800" b="1"/>
            </a:br>
            <a:r>
              <a:rPr lang="en-US" sz="1800"/>
              <a:t>Scrape the Financial Information of the Company along-with its Performance Indicators from TickerTape.in</a:t>
            </a:r>
            <a:endParaRPr sz="1800"/>
          </a:p>
          <a:p>
            <a:pPr marL="91440" lvl="0" indent="-114300" algn="l" rtl="0">
              <a:lnSpc>
                <a:spcPct val="120000"/>
              </a:lnSpc>
              <a:spcBef>
                <a:spcPts val="1400"/>
              </a:spcBef>
              <a:spcAft>
                <a:spcPts val="0"/>
              </a:spcAft>
              <a:buSzPts val="1800"/>
              <a:buChar char=" "/>
            </a:pPr>
            <a:r>
              <a:rPr lang="en-US" sz="1800" b="1"/>
              <a:t>News-paper 3K Library</a:t>
            </a:r>
            <a:br>
              <a:rPr lang="en-US" sz="1800" b="1"/>
            </a:br>
            <a:r>
              <a:rPr lang="en-US" sz="1800"/>
              <a:t>Reading the Online Article, from sources such as Bloomberg Quint, Moneycontrol, The Hindu Business Line, etcetera. </a:t>
            </a:r>
            <a:endParaRPr/>
          </a:p>
          <a:p>
            <a:pPr marL="91440" lvl="0" indent="-114300" algn="l" rtl="0">
              <a:lnSpc>
                <a:spcPct val="120000"/>
              </a:lnSpc>
              <a:spcBef>
                <a:spcPts val="1400"/>
              </a:spcBef>
              <a:spcAft>
                <a:spcPts val="0"/>
              </a:spcAft>
              <a:buSzPts val="1800"/>
              <a:buChar char=" "/>
            </a:pPr>
            <a:r>
              <a:rPr lang="en-US" sz="1800" b="1">
                <a:solidFill>
                  <a:srgbClr val="000000"/>
                </a:solidFill>
              </a:rPr>
              <a:t>Vader Lexicon</a:t>
            </a:r>
            <a:br>
              <a:rPr lang="en-US" sz="1800" b="1">
                <a:solidFill>
                  <a:srgbClr val="000000"/>
                </a:solidFill>
              </a:rPr>
            </a:br>
            <a:r>
              <a:rPr lang="en-US" sz="1800">
                <a:solidFill>
                  <a:srgbClr val="000000"/>
                </a:solidFill>
              </a:rPr>
              <a:t>Sentimental Analysis of the Scrapped Data – News Articles</a:t>
            </a:r>
            <a:endParaRPr sz="1800"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Web-scrapping –&gt; </a:t>
            </a:r>
            <a:r>
              <a:rPr lang="en-US" sz="2400" b="1"/>
              <a:t>Jupyter Notebook</a:t>
            </a:r>
            <a:endParaRPr/>
          </a:p>
        </p:txBody>
      </p:sp>
      <p:sp>
        <p:nvSpPr>
          <p:cNvPr id="291" name="Google Shape;291;p13"/>
          <p:cNvSpPr txBox="1"/>
          <p:nvPr/>
        </p:nvSpPr>
        <p:spPr>
          <a:xfrm>
            <a:off x="6598285" y="2022628"/>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292" name="Google Shape;292;p13"/>
          <p:cNvSpPr txBox="1"/>
          <p:nvPr/>
        </p:nvSpPr>
        <p:spPr>
          <a:xfrm>
            <a:off x="1120540"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293" name="Google Shape;293;p13" descr="image"/>
          <p:cNvPicPr preferRelativeResize="0"/>
          <p:nvPr/>
        </p:nvPicPr>
        <p:blipFill rotWithShape="1">
          <a:blip r:embed="rId3">
            <a:alphaModFix/>
          </a:blip>
          <a:srcRect l="5835" r="3936" b="7206"/>
          <a:stretch/>
        </p:blipFill>
        <p:spPr>
          <a:xfrm>
            <a:off x="1159410" y="2365428"/>
            <a:ext cx="3844676" cy="3639721"/>
          </a:xfrm>
          <a:prstGeom prst="rect">
            <a:avLst/>
          </a:prstGeom>
          <a:noFill/>
          <a:ln>
            <a:noFill/>
          </a:ln>
        </p:spPr>
      </p:pic>
      <p:pic>
        <p:nvPicPr>
          <p:cNvPr id="294" name="Google Shape;294;p13"/>
          <p:cNvPicPr preferRelativeResize="0"/>
          <p:nvPr/>
        </p:nvPicPr>
        <p:blipFill rotWithShape="1">
          <a:blip r:embed="rId4">
            <a:alphaModFix/>
          </a:blip>
          <a:srcRect t="45742" b="-1"/>
          <a:stretch/>
        </p:blipFill>
        <p:spPr>
          <a:xfrm>
            <a:off x="6096000" y="4088585"/>
            <a:ext cx="5190667" cy="1691565"/>
          </a:xfrm>
          <a:prstGeom prst="rect">
            <a:avLst/>
          </a:prstGeom>
          <a:noFill/>
          <a:ln>
            <a:noFill/>
          </a:ln>
        </p:spPr>
      </p:pic>
      <p:pic>
        <p:nvPicPr>
          <p:cNvPr id="295" name="Google Shape;295;p13"/>
          <p:cNvPicPr preferRelativeResize="0"/>
          <p:nvPr/>
        </p:nvPicPr>
        <p:blipFill rotWithShape="1">
          <a:blip r:embed="rId5">
            <a:alphaModFix/>
          </a:blip>
          <a:srcRect t="31586" r="4356"/>
          <a:stretch/>
        </p:blipFill>
        <p:spPr>
          <a:xfrm>
            <a:off x="6096000" y="2677228"/>
            <a:ext cx="5587448" cy="1105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Model Preparation –&gt; </a:t>
            </a:r>
            <a:r>
              <a:rPr lang="en-US" sz="2400" b="1"/>
              <a:t>Auto ML using Jupyter Notebook</a:t>
            </a:r>
            <a:endParaRPr/>
          </a:p>
        </p:txBody>
      </p:sp>
      <p:sp>
        <p:nvSpPr>
          <p:cNvPr id="303" name="Google Shape;303;p14"/>
          <p:cNvSpPr txBox="1"/>
          <p:nvPr/>
        </p:nvSpPr>
        <p:spPr>
          <a:xfrm>
            <a:off x="6598285" y="2022628"/>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304" name="Google Shape;304;p14"/>
          <p:cNvSpPr txBox="1"/>
          <p:nvPr/>
        </p:nvSpPr>
        <p:spPr>
          <a:xfrm>
            <a:off x="1120540"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305" name="Google Shape;305;p14"/>
          <p:cNvPicPr preferRelativeResize="0"/>
          <p:nvPr/>
        </p:nvPicPr>
        <p:blipFill rotWithShape="1">
          <a:blip r:embed="rId3">
            <a:alphaModFix/>
          </a:blip>
          <a:srcRect l="5116" t="12888" r="3526"/>
          <a:stretch/>
        </p:blipFill>
        <p:spPr>
          <a:xfrm>
            <a:off x="1097280" y="2677228"/>
            <a:ext cx="5246578" cy="2400692"/>
          </a:xfrm>
          <a:prstGeom prst="rect">
            <a:avLst/>
          </a:prstGeom>
          <a:noFill/>
          <a:ln>
            <a:noFill/>
          </a:ln>
        </p:spPr>
      </p:pic>
      <p:pic>
        <p:nvPicPr>
          <p:cNvPr id="306" name="Google Shape;306;p14"/>
          <p:cNvPicPr preferRelativeResize="0"/>
          <p:nvPr/>
        </p:nvPicPr>
        <p:blipFill rotWithShape="1">
          <a:blip r:embed="rId4">
            <a:alphaModFix/>
          </a:blip>
          <a:srcRect t="69884" r="1767"/>
          <a:stretch/>
        </p:blipFill>
        <p:spPr>
          <a:xfrm>
            <a:off x="6420055" y="3387434"/>
            <a:ext cx="5207936" cy="9802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Back-end –&gt;</a:t>
            </a:r>
            <a:r>
              <a:rPr lang="en-US" sz="2400" b="1"/>
              <a:t> Flask API Framework using Python</a:t>
            </a:r>
            <a:endParaRPr/>
          </a:p>
        </p:txBody>
      </p:sp>
      <p:sp>
        <p:nvSpPr>
          <p:cNvPr id="314" name="Google Shape;314;p15"/>
          <p:cNvSpPr txBox="1"/>
          <p:nvPr/>
        </p:nvSpPr>
        <p:spPr>
          <a:xfrm>
            <a:off x="1359844" y="2951946"/>
            <a:ext cx="456336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Folder Structure of the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Machine Learning Model</a:t>
            </a:r>
            <a:endParaRPr/>
          </a:p>
        </p:txBody>
      </p:sp>
      <p:pic>
        <p:nvPicPr>
          <p:cNvPr id="315" name="Google Shape;315;p15"/>
          <p:cNvPicPr preferRelativeResize="0"/>
          <p:nvPr/>
        </p:nvPicPr>
        <p:blipFill rotWithShape="1">
          <a:blip r:embed="rId3">
            <a:alphaModFix/>
          </a:blip>
          <a:srcRect l="11256" t="4179" b="5791"/>
          <a:stretch/>
        </p:blipFill>
        <p:spPr>
          <a:xfrm>
            <a:off x="7109162" y="2022628"/>
            <a:ext cx="3550203" cy="408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Front-end –&gt; DHTML</a:t>
            </a:r>
            <a:endParaRPr/>
          </a:p>
        </p:txBody>
      </p:sp>
      <p:sp>
        <p:nvSpPr>
          <p:cNvPr id="323" name="Google Shape;323;p16"/>
          <p:cNvSpPr txBox="1"/>
          <p:nvPr/>
        </p:nvSpPr>
        <p:spPr>
          <a:xfrm>
            <a:off x="1097280" y="3244334"/>
            <a:ext cx="26349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User Interface</a:t>
            </a:r>
            <a:endParaRPr/>
          </a:p>
        </p:txBody>
      </p:sp>
      <p:pic>
        <p:nvPicPr>
          <p:cNvPr id="324" name="Google Shape;324;p16"/>
          <p:cNvPicPr preferRelativeResize="0"/>
          <p:nvPr/>
        </p:nvPicPr>
        <p:blipFill rotWithShape="1">
          <a:blip r:embed="rId3">
            <a:alphaModFix/>
          </a:blip>
          <a:srcRect r="1225"/>
          <a:stretch/>
        </p:blipFill>
        <p:spPr>
          <a:xfrm>
            <a:off x="4632579" y="2170211"/>
            <a:ext cx="6523101" cy="31946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Planned</a:t>
            </a:r>
            <a:endParaRPr/>
          </a:p>
        </p:txBody>
      </p:sp>
      <p:sp>
        <p:nvSpPr>
          <p:cNvPr id="331" name="Google Shape;331;p17"/>
          <p:cNvSpPr txBox="1">
            <a:spLocks noGrp="1"/>
          </p:cNvSpPr>
          <p:nvPr>
            <p:ph type="body" idx="1"/>
          </p:nvPr>
        </p:nvSpPr>
        <p:spPr>
          <a:xfrm>
            <a:off x="1097280" y="2057400"/>
            <a:ext cx="4639736" cy="736282"/>
          </a:xfrm>
          <a:prstGeom prst="rect">
            <a:avLst/>
          </a:prstGeom>
          <a:noFill/>
          <a:ln>
            <a:noFill/>
          </a:ln>
        </p:spPr>
        <p:txBody>
          <a:bodyPr spcFirstLastPara="1" wrap="square" lIns="91425" tIns="109725" rIns="91425" bIns="91425" anchor="ctr" anchorCtr="0">
            <a:normAutofit fontScale="85000" lnSpcReduction="10000"/>
          </a:bodyPr>
          <a:lstStyle/>
          <a:p>
            <a:pPr marL="0" lvl="0" indent="0" algn="l" rtl="0">
              <a:lnSpc>
                <a:spcPct val="120000"/>
              </a:lnSpc>
              <a:spcBef>
                <a:spcPts val="0"/>
              </a:spcBef>
              <a:spcAft>
                <a:spcPts val="0"/>
              </a:spcAft>
              <a:buSzPct val="100000"/>
              <a:buNone/>
            </a:pPr>
            <a:r>
              <a:rPr lang="en-US"/>
              <a:t>DATA EVALUATION</a:t>
            </a:r>
            <a:endParaRPr/>
          </a:p>
        </p:txBody>
      </p:sp>
      <p:sp>
        <p:nvSpPr>
          <p:cNvPr id="332" name="Google Shape;332;p17"/>
          <p:cNvSpPr txBox="1">
            <a:spLocks noGrp="1"/>
          </p:cNvSpPr>
          <p:nvPr>
            <p:ph type="body" idx="2"/>
          </p:nvPr>
        </p:nvSpPr>
        <p:spPr>
          <a:xfrm>
            <a:off x="1097280" y="2608908"/>
            <a:ext cx="4639736" cy="2910821"/>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400"/>
              <a:buNone/>
            </a:pPr>
            <a:r>
              <a:rPr lang="en-US" sz="1400"/>
              <a:t>Balanced Approach for the Dataset will be taken for Evaluation</a:t>
            </a:r>
            <a:endParaRPr/>
          </a:p>
          <a:p>
            <a:pPr marL="0" lvl="0" indent="0" algn="just" rtl="0">
              <a:lnSpc>
                <a:spcPct val="120000"/>
              </a:lnSpc>
              <a:spcBef>
                <a:spcPts val="1400"/>
              </a:spcBef>
              <a:spcAft>
                <a:spcPts val="0"/>
              </a:spcAft>
              <a:buSzPts val="1400"/>
              <a:buNone/>
            </a:pPr>
            <a:r>
              <a:rPr lang="en-US" sz="1400"/>
              <a:t>Splitting Mode: Regular Express</a:t>
            </a:r>
            <a:endParaRPr/>
          </a:p>
          <a:p>
            <a:pPr marL="0" lvl="0" indent="0" algn="just" rtl="0">
              <a:lnSpc>
                <a:spcPct val="120000"/>
              </a:lnSpc>
              <a:spcBef>
                <a:spcPts val="1400"/>
              </a:spcBef>
              <a:spcAft>
                <a:spcPts val="0"/>
              </a:spcAft>
              <a:buSzPts val="1400"/>
              <a:buNone/>
            </a:pPr>
            <a:r>
              <a:rPr lang="en-US" sz="1400"/>
              <a:t>And Split will be:</a:t>
            </a:r>
            <a:endParaRPr/>
          </a:p>
          <a:p>
            <a:pPr marL="91440" lvl="0" indent="-91440" algn="just" rtl="0">
              <a:lnSpc>
                <a:spcPct val="100000"/>
              </a:lnSpc>
              <a:spcBef>
                <a:spcPts val="1400"/>
              </a:spcBef>
              <a:spcAft>
                <a:spcPts val="0"/>
              </a:spcAft>
              <a:buSzPts val="1400"/>
              <a:buFont typeface="Arial"/>
              <a:buChar char="•"/>
            </a:pPr>
            <a:r>
              <a:rPr lang="en-US" sz="1400"/>
              <a:t>Training of Model: 60%</a:t>
            </a:r>
            <a:endParaRPr/>
          </a:p>
          <a:p>
            <a:pPr marL="91440" lvl="0" indent="-91440" algn="just" rtl="0">
              <a:lnSpc>
                <a:spcPct val="100000"/>
              </a:lnSpc>
              <a:spcBef>
                <a:spcPts val="1400"/>
              </a:spcBef>
              <a:spcAft>
                <a:spcPts val="0"/>
              </a:spcAft>
              <a:buSzPts val="1400"/>
              <a:buFont typeface="Arial"/>
              <a:buChar char="•"/>
            </a:pPr>
            <a:r>
              <a:rPr lang="en-US" sz="1400"/>
              <a:t>Validation: 20%</a:t>
            </a:r>
            <a:endParaRPr/>
          </a:p>
          <a:p>
            <a:pPr marL="91440" lvl="0" indent="-91440" algn="just" rtl="0">
              <a:lnSpc>
                <a:spcPct val="100000"/>
              </a:lnSpc>
              <a:spcBef>
                <a:spcPts val="1400"/>
              </a:spcBef>
              <a:spcAft>
                <a:spcPts val="0"/>
              </a:spcAft>
              <a:buSzPts val="1400"/>
              <a:buFont typeface="Arial"/>
              <a:buChar char="•"/>
            </a:pPr>
            <a:r>
              <a:rPr lang="en-US" sz="1400"/>
              <a:t>Testing: 20%</a:t>
            </a:r>
            <a:endParaRPr/>
          </a:p>
        </p:txBody>
      </p:sp>
      <p:sp>
        <p:nvSpPr>
          <p:cNvPr id="333" name="Google Shape;333;p17"/>
          <p:cNvSpPr txBox="1">
            <a:spLocks noGrp="1"/>
          </p:cNvSpPr>
          <p:nvPr>
            <p:ph type="body" idx="3"/>
          </p:nvPr>
        </p:nvSpPr>
        <p:spPr>
          <a:xfrm>
            <a:off x="6515944" y="2057400"/>
            <a:ext cx="4639736" cy="736282"/>
          </a:xfrm>
          <a:prstGeom prst="rect">
            <a:avLst/>
          </a:prstGeom>
          <a:noFill/>
          <a:ln>
            <a:noFill/>
          </a:ln>
        </p:spPr>
        <p:txBody>
          <a:bodyPr spcFirstLastPara="1" wrap="square" lIns="91425" tIns="109725" rIns="91425" bIns="91425" anchor="ctr" anchorCtr="0">
            <a:normAutofit fontScale="85000" lnSpcReduction="10000"/>
          </a:bodyPr>
          <a:lstStyle/>
          <a:p>
            <a:pPr marL="0" lvl="0" indent="0" algn="l" rtl="0">
              <a:lnSpc>
                <a:spcPct val="120000"/>
              </a:lnSpc>
              <a:spcBef>
                <a:spcPts val="0"/>
              </a:spcBef>
              <a:spcAft>
                <a:spcPts val="0"/>
              </a:spcAft>
              <a:buSzPct val="100000"/>
              <a:buNone/>
            </a:pPr>
            <a:r>
              <a:rPr lang="en-US"/>
              <a:t>EVALUATION TECHNIQUES WILL BE USED</a:t>
            </a:r>
            <a:endParaRPr/>
          </a:p>
        </p:txBody>
      </p:sp>
      <p:sp>
        <p:nvSpPr>
          <p:cNvPr id="334" name="Google Shape;334;p17"/>
          <p:cNvSpPr txBox="1">
            <a:spLocks noGrp="1"/>
          </p:cNvSpPr>
          <p:nvPr>
            <p:ph type="body" idx="4"/>
          </p:nvPr>
        </p:nvSpPr>
        <p:spPr>
          <a:xfrm>
            <a:off x="6515944" y="2608908"/>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Font typeface="Arial"/>
              <a:buChar char="•"/>
            </a:pPr>
            <a:r>
              <a:rPr lang="en-US" sz="1400"/>
              <a:t>Confusion Matrix</a:t>
            </a:r>
            <a:endParaRPr/>
          </a:p>
          <a:p>
            <a:pPr marL="91440" lvl="0" indent="-91440" algn="just" rtl="0">
              <a:lnSpc>
                <a:spcPct val="120000"/>
              </a:lnSpc>
              <a:spcBef>
                <a:spcPts val="1400"/>
              </a:spcBef>
              <a:spcAft>
                <a:spcPts val="0"/>
              </a:spcAft>
              <a:buSzPts val="1400"/>
              <a:buFont typeface="Arial"/>
              <a:buChar char="•"/>
            </a:pPr>
            <a:r>
              <a:rPr lang="en-US" sz="1400"/>
              <a:t>ROC Curve</a:t>
            </a:r>
            <a:endParaRPr sz="1400"/>
          </a:p>
          <a:p>
            <a:pPr marL="91440" lvl="0" indent="-91440" algn="just" rtl="0">
              <a:lnSpc>
                <a:spcPct val="120000"/>
              </a:lnSpc>
              <a:spcBef>
                <a:spcPts val="1400"/>
              </a:spcBef>
              <a:spcAft>
                <a:spcPts val="0"/>
              </a:spcAft>
              <a:buSzPts val="1400"/>
              <a:buFont typeface="Arial"/>
              <a:buChar char="•"/>
            </a:pPr>
            <a:r>
              <a:rPr lang="en-US" sz="1400"/>
              <a:t>Cross-validation</a:t>
            </a:r>
            <a:endParaRPr/>
          </a:p>
          <a:p>
            <a:pPr marL="91440" lvl="0" indent="-91440" algn="just" rtl="0">
              <a:lnSpc>
                <a:spcPct val="120000"/>
              </a:lnSpc>
              <a:spcBef>
                <a:spcPts val="1400"/>
              </a:spcBef>
              <a:spcAft>
                <a:spcPts val="0"/>
              </a:spcAft>
              <a:buSzPts val="1400"/>
              <a:buFont typeface="Arial"/>
              <a:buChar char="•"/>
            </a:pPr>
            <a:r>
              <a:rPr lang="en-US" sz="1400"/>
              <a:t>A/B Testing</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Done</a:t>
            </a:r>
            <a:endParaRPr/>
          </a:p>
        </p:txBody>
      </p:sp>
      <p:sp>
        <p:nvSpPr>
          <p:cNvPr id="342" name="Google Shape;342;p18"/>
          <p:cNvSpPr txBox="1">
            <a:spLocks noGrp="1"/>
          </p:cNvSpPr>
          <p:nvPr>
            <p:ph type="body" idx="1"/>
          </p:nvPr>
        </p:nvSpPr>
        <p:spPr>
          <a:xfrm>
            <a:off x="1097280" y="1872626"/>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ct val="100000"/>
              <a:buNone/>
            </a:pPr>
            <a:r>
              <a:rPr lang="en-US"/>
              <a:t>DATA EVALUATION</a:t>
            </a:r>
            <a:endParaRPr/>
          </a:p>
        </p:txBody>
      </p:sp>
      <p:sp>
        <p:nvSpPr>
          <p:cNvPr id="343" name="Google Shape;343;p18"/>
          <p:cNvSpPr txBox="1">
            <a:spLocks noGrp="1"/>
          </p:cNvSpPr>
          <p:nvPr>
            <p:ph type="body" idx="2"/>
          </p:nvPr>
        </p:nvSpPr>
        <p:spPr>
          <a:xfrm>
            <a:off x="1097280" y="2608908"/>
            <a:ext cx="4639736" cy="2910821"/>
          </a:xfrm>
          <a:prstGeom prst="rect">
            <a:avLst/>
          </a:prstGeom>
          <a:noFill/>
          <a:ln>
            <a:noFill/>
          </a:ln>
        </p:spPr>
        <p:txBody>
          <a:bodyPr spcFirstLastPara="1" wrap="square" lIns="109725" tIns="109725" rIns="109725" bIns="91425" anchor="ctr" anchorCtr="0">
            <a:noAutofit/>
          </a:bodyPr>
          <a:lstStyle/>
          <a:p>
            <a:pPr marL="0" lvl="0" indent="0" algn="just" rtl="0">
              <a:lnSpc>
                <a:spcPct val="120000"/>
              </a:lnSpc>
              <a:spcBef>
                <a:spcPts val="0"/>
              </a:spcBef>
              <a:spcAft>
                <a:spcPts val="0"/>
              </a:spcAft>
              <a:buSzPts val="1400"/>
              <a:buNone/>
            </a:pPr>
            <a:r>
              <a:rPr lang="en-US" sz="1400"/>
              <a:t>Balanced Approach for the Dataset has been taken for Evaluation</a:t>
            </a:r>
            <a:endParaRPr/>
          </a:p>
          <a:p>
            <a:pPr marL="0" lvl="0" indent="0" algn="just" rtl="0">
              <a:lnSpc>
                <a:spcPct val="120000"/>
              </a:lnSpc>
              <a:spcBef>
                <a:spcPts val="1400"/>
              </a:spcBef>
              <a:spcAft>
                <a:spcPts val="0"/>
              </a:spcAft>
              <a:buSzPts val="1400"/>
              <a:buNone/>
            </a:pPr>
            <a:r>
              <a:rPr lang="en-US" sz="1400"/>
              <a:t>Splitting Mode: Regular Express</a:t>
            </a:r>
            <a:endParaRPr/>
          </a:p>
          <a:p>
            <a:pPr marL="0" lvl="0" indent="0" algn="just" rtl="0">
              <a:lnSpc>
                <a:spcPct val="120000"/>
              </a:lnSpc>
              <a:spcBef>
                <a:spcPts val="1400"/>
              </a:spcBef>
              <a:spcAft>
                <a:spcPts val="0"/>
              </a:spcAft>
              <a:buSzPts val="1400"/>
              <a:buNone/>
            </a:pPr>
            <a:r>
              <a:rPr lang="en-US" sz="1400"/>
              <a:t>And Split will be:</a:t>
            </a:r>
            <a:endParaRPr/>
          </a:p>
          <a:p>
            <a:pPr marL="91440" lvl="0" indent="-91440" algn="l" rtl="0">
              <a:lnSpc>
                <a:spcPct val="100000"/>
              </a:lnSpc>
              <a:spcBef>
                <a:spcPts val="1400"/>
              </a:spcBef>
              <a:spcAft>
                <a:spcPts val="0"/>
              </a:spcAft>
              <a:buSzPts val="1400"/>
              <a:buFont typeface="Arial"/>
              <a:buChar char="•"/>
            </a:pPr>
            <a:r>
              <a:rPr lang="en-US" sz="1400"/>
              <a:t>Training of Model: 100 Stocks</a:t>
            </a:r>
            <a:endParaRPr/>
          </a:p>
          <a:p>
            <a:pPr marL="91440" lvl="0" indent="-91440" algn="l" rtl="0">
              <a:lnSpc>
                <a:spcPct val="100000"/>
              </a:lnSpc>
              <a:spcBef>
                <a:spcPts val="1400"/>
              </a:spcBef>
              <a:spcAft>
                <a:spcPts val="0"/>
              </a:spcAft>
              <a:buSzPts val="1400"/>
              <a:buFont typeface="Arial"/>
              <a:buChar char="•"/>
            </a:pPr>
            <a:r>
              <a:rPr lang="en-US" sz="1400"/>
              <a:t>Validation and Testing: 400 Stocks </a:t>
            </a:r>
            <a:br>
              <a:rPr lang="en-US" sz="1400"/>
            </a:br>
            <a:r>
              <a:rPr lang="en-US" sz="1400"/>
              <a:t>Step 1: 50</a:t>
            </a:r>
            <a:br>
              <a:rPr lang="en-US" sz="1400"/>
            </a:br>
            <a:r>
              <a:rPr lang="en-US" sz="1400"/>
              <a:t>Step 2: 100</a:t>
            </a:r>
            <a:br>
              <a:rPr lang="en-US" sz="1400"/>
            </a:br>
            <a:r>
              <a:rPr lang="en-US" sz="1400"/>
              <a:t>Step 3: 100</a:t>
            </a:r>
            <a:br>
              <a:rPr lang="en-US" sz="1400"/>
            </a:br>
            <a:r>
              <a:rPr lang="en-US" sz="1400"/>
              <a:t>Step 4: 150</a:t>
            </a:r>
            <a:endParaRPr/>
          </a:p>
        </p:txBody>
      </p:sp>
      <p:sp>
        <p:nvSpPr>
          <p:cNvPr id="344" name="Google Shape;344;p18"/>
          <p:cNvSpPr txBox="1">
            <a:spLocks noGrp="1"/>
          </p:cNvSpPr>
          <p:nvPr>
            <p:ph type="body" idx="3"/>
          </p:nvPr>
        </p:nvSpPr>
        <p:spPr>
          <a:xfrm>
            <a:off x="6515944" y="1872626"/>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ct val="100000"/>
              <a:buNone/>
            </a:pPr>
            <a:r>
              <a:rPr lang="en-US"/>
              <a:t>EVALUATION TECHNIQUES USED</a:t>
            </a:r>
            <a:endParaRPr/>
          </a:p>
        </p:txBody>
      </p:sp>
      <p:sp>
        <p:nvSpPr>
          <p:cNvPr id="345" name="Google Shape;345;p18"/>
          <p:cNvSpPr txBox="1">
            <a:spLocks noGrp="1"/>
          </p:cNvSpPr>
          <p:nvPr>
            <p:ph type="body" idx="4"/>
          </p:nvPr>
        </p:nvSpPr>
        <p:spPr>
          <a:xfrm>
            <a:off x="6515944" y="2608908"/>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00000"/>
              </a:lnSpc>
              <a:spcBef>
                <a:spcPts val="0"/>
              </a:spcBef>
              <a:spcAft>
                <a:spcPts val="0"/>
              </a:spcAft>
              <a:buSzPts val="1400"/>
              <a:buFont typeface="Arial"/>
              <a:buChar char="•"/>
            </a:pPr>
            <a:r>
              <a:rPr lang="en-US" sz="1400"/>
              <a:t>Confusion Matrix</a:t>
            </a:r>
            <a:endParaRPr/>
          </a:p>
          <a:p>
            <a:pPr marL="91440" lvl="0" indent="-91440" algn="just" rtl="0">
              <a:lnSpc>
                <a:spcPct val="100000"/>
              </a:lnSpc>
              <a:spcBef>
                <a:spcPts val="1400"/>
              </a:spcBef>
              <a:spcAft>
                <a:spcPts val="0"/>
              </a:spcAft>
              <a:buSzPts val="1400"/>
              <a:buFont typeface="Arial"/>
              <a:buChar char="•"/>
            </a:pPr>
            <a:r>
              <a:rPr lang="en-US" sz="1400"/>
              <a:t>f-Score </a:t>
            </a:r>
            <a:endParaRPr/>
          </a:p>
          <a:p>
            <a:pPr marL="91440" lvl="0" indent="-91440" algn="just" rtl="0">
              <a:lnSpc>
                <a:spcPct val="100000"/>
              </a:lnSpc>
              <a:spcBef>
                <a:spcPts val="1400"/>
              </a:spcBef>
              <a:spcAft>
                <a:spcPts val="0"/>
              </a:spcAft>
              <a:buSzPts val="1400"/>
              <a:buFont typeface="Arial"/>
              <a:buChar char="•"/>
            </a:pPr>
            <a:r>
              <a:rPr lang="en-US" sz="1400"/>
              <a:t>Precision </a:t>
            </a:r>
            <a:endParaRPr/>
          </a:p>
          <a:p>
            <a:pPr marL="91440" lvl="0" indent="-91440" algn="just" rtl="0">
              <a:lnSpc>
                <a:spcPct val="100000"/>
              </a:lnSpc>
              <a:spcBef>
                <a:spcPts val="1400"/>
              </a:spcBef>
              <a:spcAft>
                <a:spcPts val="0"/>
              </a:spcAft>
              <a:buSzPts val="1400"/>
              <a:buFont typeface="Arial"/>
              <a:buChar char="•"/>
            </a:pPr>
            <a:r>
              <a:rPr lang="en-US" sz="1400"/>
              <a:t>Recall</a:t>
            </a:r>
            <a:endParaRPr/>
          </a:p>
          <a:p>
            <a:pPr marL="91440" lvl="0" indent="-91440" algn="just" rtl="0">
              <a:lnSpc>
                <a:spcPct val="100000"/>
              </a:lnSpc>
              <a:spcBef>
                <a:spcPts val="1400"/>
              </a:spcBef>
              <a:spcAft>
                <a:spcPts val="0"/>
              </a:spcAft>
              <a:buSzPts val="1400"/>
              <a:buFont typeface="Arial"/>
              <a:buChar char="•"/>
            </a:pPr>
            <a:r>
              <a:rPr lang="en-US" sz="1400"/>
              <a:t>Cross-validation (Done Manually)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52" name="Google Shape;352;p19"/>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Confusion Matrix</a:t>
            </a:r>
            <a:endParaRPr/>
          </a:p>
          <a:p>
            <a:pPr marL="0" lvl="0" indent="0" algn="l" rtl="0">
              <a:lnSpc>
                <a:spcPct val="120000"/>
              </a:lnSpc>
              <a:spcBef>
                <a:spcPts val="1400"/>
              </a:spcBef>
              <a:spcAft>
                <a:spcPts val="0"/>
              </a:spcAft>
              <a:buSzPts val="1600"/>
              <a:buNone/>
            </a:pPr>
            <a:r>
              <a:rPr lang="en-US" sz="1600"/>
              <a:t>This summarizes the performance of a classification model, where each row in the matrix corresponds to an actual class, and each column corresponds to a predicted class. </a:t>
            </a:r>
            <a:endParaRPr/>
          </a:p>
        </p:txBody>
      </p:sp>
      <p:pic>
        <p:nvPicPr>
          <p:cNvPr id="353" name="Google Shape;353;p19"/>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60" name="Google Shape;360;p20"/>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Precision</a:t>
            </a:r>
            <a:endParaRPr/>
          </a:p>
          <a:p>
            <a:pPr marL="0" lvl="0" indent="0" algn="l" rtl="0">
              <a:lnSpc>
                <a:spcPct val="120000"/>
              </a:lnSpc>
              <a:spcBef>
                <a:spcPts val="1400"/>
              </a:spcBef>
              <a:spcAft>
                <a:spcPts val="0"/>
              </a:spcAft>
              <a:buSzPts val="1600"/>
              <a:buNone/>
            </a:pPr>
            <a:r>
              <a:rPr lang="en-US" sz="1600"/>
              <a:t>This performance metric that measures the accuracy of positive predictions. the precision is 94.9%, indicating that the model has a high percentage of correctly predicted positive instances.</a:t>
            </a:r>
            <a:endParaRPr/>
          </a:p>
        </p:txBody>
      </p:sp>
      <p:pic>
        <p:nvPicPr>
          <p:cNvPr id="361" name="Google Shape;361;p20"/>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rmAutofit/>
          </a:bodyPr>
          <a:lstStyle/>
          <a:p>
            <a:pPr marL="0" lvl="0" indent="0" algn="l" rtl="0">
              <a:lnSpc>
                <a:spcPct val="90000"/>
              </a:lnSpc>
              <a:spcBef>
                <a:spcPts val="0"/>
              </a:spcBef>
              <a:spcAft>
                <a:spcPts val="0"/>
              </a:spcAft>
              <a:buClr>
                <a:srgbClr val="3F3F3F"/>
              </a:buClr>
              <a:buSzPts val="4400"/>
              <a:buFont typeface="Arial"/>
              <a:buNone/>
            </a:pPr>
            <a:r>
              <a:rPr lang="en-US"/>
              <a:t>Index</a:t>
            </a:r>
            <a:endParaRPr/>
          </a:p>
        </p:txBody>
      </p:sp>
      <p:cxnSp>
        <p:nvCxnSpPr>
          <p:cNvPr id="130" name="Google Shape;130;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
        <p:nvSpPr>
          <p:cNvPr id="131" name="Google Shape;131;p3"/>
          <p:cNvSpPr/>
          <p:nvPr/>
        </p:nvSpPr>
        <p:spPr>
          <a:xfrm>
            <a:off x="0" y="6400800"/>
            <a:ext cx="121920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3"/>
          <p:cNvGrpSpPr/>
          <p:nvPr/>
        </p:nvGrpSpPr>
        <p:grpSpPr>
          <a:xfrm>
            <a:off x="1579841" y="2526978"/>
            <a:ext cx="9092643" cy="2929153"/>
            <a:chOff x="482878" y="428463"/>
            <a:chExt cx="9092643" cy="2929153"/>
          </a:xfrm>
        </p:grpSpPr>
        <p:sp>
          <p:nvSpPr>
            <p:cNvPr id="134" name="Google Shape;134;p3"/>
            <p:cNvSpPr/>
            <p:nvPr/>
          </p:nvSpPr>
          <p:spPr>
            <a:xfrm>
              <a:off x="831891" y="441164"/>
              <a:ext cx="571113" cy="57111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287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48287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Overview</a:t>
              </a:r>
              <a:endParaRPr/>
            </a:p>
          </p:txBody>
        </p:sp>
        <p:sp>
          <p:nvSpPr>
            <p:cNvPr id="137" name="Google Shape;137;p3"/>
            <p:cNvSpPr/>
            <p:nvPr/>
          </p:nvSpPr>
          <p:spPr>
            <a:xfrm>
              <a:off x="2323132" y="428463"/>
              <a:ext cx="571113" cy="57111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97411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txBox="1"/>
            <p:nvPr/>
          </p:nvSpPr>
          <p:spPr>
            <a:xfrm>
              <a:off x="197411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Architecture</a:t>
              </a:r>
              <a:endParaRPr/>
            </a:p>
          </p:txBody>
        </p:sp>
        <p:sp>
          <p:nvSpPr>
            <p:cNvPr id="140" name="Google Shape;140;p3"/>
            <p:cNvSpPr/>
            <p:nvPr/>
          </p:nvSpPr>
          <p:spPr>
            <a:xfrm>
              <a:off x="3814372" y="428463"/>
              <a:ext cx="571113" cy="57111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46535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346535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Understanding – Business and Data</a:t>
              </a:r>
              <a:endParaRPr/>
            </a:p>
          </p:txBody>
        </p:sp>
        <p:sp>
          <p:nvSpPr>
            <p:cNvPr id="143" name="Google Shape;143;p3"/>
            <p:cNvSpPr/>
            <p:nvPr/>
          </p:nvSpPr>
          <p:spPr>
            <a:xfrm>
              <a:off x="5489263" y="428463"/>
              <a:ext cx="571113" cy="57111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956598" y="1226741"/>
              <a:ext cx="1636442"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4956598" y="1226741"/>
              <a:ext cx="1636442"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Data – Collection and Preparation, and Quality Verification</a:t>
              </a:r>
              <a:endParaRPr/>
            </a:p>
          </p:txBody>
        </p:sp>
        <p:sp>
          <p:nvSpPr>
            <p:cNvPr id="146" name="Google Shape;146;p3"/>
            <p:cNvSpPr/>
            <p:nvPr/>
          </p:nvSpPr>
          <p:spPr>
            <a:xfrm>
              <a:off x="7164154" y="428463"/>
              <a:ext cx="571113" cy="571113"/>
            </a:xfrm>
            <a:prstGeom prst="rect">
              <a:avLst/>
            </a:prstGeom>
            <a:blipFill rotWithShape="1">
              <a:blip r:embed="rId7">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6815141"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6815141"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Modelling</a:t>
              </a:r>
              <a:endParaRPr/>
            </a:p>
          </p:txBody>
        </p:sp>
        <p:sp>
          <p:nvSpPr>
            <p:cNvPr id="149" name="Google Shape;149;p3"/>
            <p:cNvSpPr/>
            <p:nvPr/>
          </p:nvSpPr>
          <p:spPr>
            <a:xfrm>
              <a:off x="8655394" y="428463"/>
              <a:ext cx="571113" cy="571113"/>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306381"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txBox="1"/>
            <p:nvPr/>
          </p:nvSpPr>
          <p:spPr>
            <a:xfrm>
              <a:off x="8306381"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Evaluation</a:t>
              </a:r>
              <a:endParaRPr/>
            </a:p>
          </p:txBody>
        </p:sp>
        <p:sp>
          <p:nvSpPr>
            <p:cNvPr id="152" name="Google Shape;152;p3"/>
            <p:cNvSpPr/>
            <p:nvPr/>
          </p:nvSpPr>
          <p:spPr>
            <a:xfrm>
              <a:off x="1015542" y="2051682"/>
              <a:ext cx="571113" cy="571113"/>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6652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txBox="1"/>
            <p:nvPr/>
          </p:nvSpPr>
          <p:spPr>
            <a:xfrm>
              <a:off x="66652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Model Deployment</a:t>
              </a:r>
              <a:endParaRPr/>
            </a:p>
          </p:txBody>
        </p:sp>
        <p:sp>
          <p:nvSpPr>
            <p:cNvPr id="155" name="Google Shape;155;p3"/>
            <p:cNvSpPr/>
            <p:nvPr/>
          </p:nvSpPr>
          <p:spPr>
            <a:xfrm>
              <a:off x="2506783" y="2051682"/>
              <a:ext cx="571113" cy="571113"/>
            </a:xfrm>
            <a:prstGeom prst="rect">
              <a:avLst/>
            </a:prstGeom>
            <a:blipFill rotWithShape="1">
              <a:blip r:embed="rId10">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5776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txBox="1"/>
            <p:nvPr/>
          </p:nvSpPr>
          <p:spPr>
            <a:xfrm>
              <a:off x="215776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Monitoring and Maintenance </a:t>
              </a:r>
              <a:endParaRPr/>
            </a:p>
          </p:txBody>
        </p:sp>
        <p:sp>
          <p:nvSpPr>
            <p:cNvPr id="158" name="Google Shape;158;p3"/>
            <p:cNvSpPr/>
            <p:nvPr/>
          </p:nvSpPr>
          <p:spPr>
            <a:xfrm>
              <a:off x="3998023" y="2051682"/>
              <a:ext cx="571113" cy="571113"/>
            </a:xfrm>
            <a:prstGeom prst="rect">
              <a:avLst/>
            </a:prstGeom>
            <a:blipFill rotWithShape="1">
              <a:blip r:embed="rId11">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4900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txBox="1"/>
            <p:nvPr/>
          </p:nvSpPr>
          <p:spPr>
            <a:xfrm>
              <a:off x="364900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Working of the Model</a:t>
              </a:r>
              <a:endParaRPr/>
            </a:p>
          </p:txBody>
        </p:sp>
        <p:sp>
          <p:nvSpPr>
            <p:cNvPr id="161" name="Google Shape;161;p3"/>
            <p:cNvSpPr/>
            <p:nvPr/>
          </p:nvSpPr>
          <p:spPr>
            <a:xfrm>
              <a:off x="5489263" y="2051682"/>
              <a:ext cx="571113" cy="571113"/>
            </a:xfrm>
            <a:prstGeom prst="rect">
              <a:avLst/>
            </a:prstGeom>
            <a:blipFill rotWithShape="1">
              <a:blip r:embed="rId12">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14024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txBox="1"/>
            <p:nvPr/>
          </p:nvSpPr>
          <p:spPr>
            <a:xfrm>
              <a:off x="514024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Challenges and Limitations</a:t>
              </a:r>
              <a:endParaRPr/>
            </a:p>
          </p:txBody>
        </p:sp>
        <p:sp>
          <p:nvSpPr>
            <p:cNvPr id="164" name="Google Shape;164;p3"/>
            <p:cNvSpPr/>
            <p:nvPr/>
          </p:nvSpPr>
          <p:spPr>
            <a:xfrm>
              <a:off x="6980503" y="2051682"/>
              <a:ext cx="571113" cy="571113"/>
            </a:xfrm>
            <a:prstGeom prst="rect">
              <a:avLst/>
            </a:prstGeom>
            <a:blipFill rotWithShape="1">
              <a:blip r:embed="rId13">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631490"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txBox="1"/>
            <p:nvPr/>
          </p:nvSpPr>
          <p:spPr>
            <a:xfrm>
              <a:off x="6631490"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Future Scope</a:t>
              </a:r>
              <a:endParaRPr/>
            </a:p>
          </p:txBody>
        </p:sp>
        <p:sp>
          <p:nvSpPr>
            <p:cNvPr id="167" name="Google Shape;167;p3"/>
            <p:cNvSpPr/>
            <p:nvPr/>
          </p:nvSpPr>
          <p:spPr>
            <a:xfrm>
              <a:off x="8471743" y="2051682"/>
              <a:ext cx="571113" cy="571113"/>
            </a:xfrm>
            <a:prstGeom prst="rect">
              <a:avLst/>
            </a:prstGeom>
            <a:blipFill rotWithShape="1">
              <a:blip r:embed="rId14">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122730"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txBox="1"/>
            <p:nvPr/>
          </p:nvSpPr>
          <p:spPr>
            <a:xfrm>
              <a:off x="8122730"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References</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68" name="Google Shape;368;p21"/>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Recall</a:t>
            </a:r>
            <a:endParaRPr/>
          </a:p>
          <a:p>
            <a:pPr marL="0" lvl="0" indent="0" algn="l" rtl="0">
              <a:lnSpc>
                <a:spcPct val="120000"/>
              </a:lnSpc>
              <a:spcBef>
                <a:spcPts val="1400"/>
              </a:spcBef>
              <a:spcAft>
                <a:spcPts val="0"/>
              </a:spcAft>
              <a:buSzPts val="1600"/>
              <a:buNone/>
            </a:pPr>
            <a:r>
              <a:rPr lang="en-US" sz="1600"/>
              <a:t>This measures the ability of a model to identify all positive instances. The recall value in this case is 95.2%, indicating that the model has a high capability to correctly identify positive instances.</a:t>
            </a:r>
            <a:endParaRPr/>
          </a:p>
        </p:txBody>
      </p:sp>
      <p:pic>
        <p:nvPicPr>
          <p:cNvPr id="369" name="Google Shape;369;p21"/>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sp>
        <p:nvSpPr>
          <p:cNvPr id="370" name="Google Shape;370;p21"/>
          <p:cNvSpPr txBox="1"/>
          <p:nvPr/>
        </p:nvSpPr>
        <p:spPr>
          <a:xfrm>
            <a:off x="2051222" y="254549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77" name="Google Shape;377;p22"/>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f1 – Score</a:t>
            </a:r>
            <a:endParaRPr/>
          </a:p>
          <a:p>
            <a:pPr marL="0" lvl="0" indent="0" algn="l" rtl="0">
              <a:lnSpc>
                <a:spcPct val="120000"/>
              </a:lnSpc>
              <a:spcBef>
                <a:spcPts val="1400"/>
              </a:spcBef>
              <a:spcAft>
                <a:spcPts val="0"/>
              </a:spcAft>
              <a:buSzPts val="1600"/>
              <a:buNone/>
            </a:pPr>
            <a:r>
              <a:rPr lang="en-US" sz="1600"/>
              <a:t>This is the harmonic mean of precision and recall. The F1 score in this case is 94.85%, which combines precision and recall into a single value.</a:t>
            </a:r>
            <a:endParaRPr/>
          </a:p>
        </p:txBody>
      </p:sp>
      <p:pic>
        <p:nvPicPr>
          <p:cNvPr id="378" name="Google Shape;378;p22"/>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86" name="Google Shape;386;p23"/>
          <p:cNvSpPr txBox="1">
            <a:spLocks noGrp="1"/>
          </p:cNvSpPr>
          <p:nvPr>
            <p:ph type="body" idx="1"/>
          </p:nvPr>
        </p:nvSpPr>
        <p:spPr>
          <a:xfrm>
            <a:off x="1097280" y="2120900"/>
            <a:ext cx="1596493"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Cross Validation</a:t>
            </a:r>
            <a:br>
              <a:rPr lang="en-US"/>
            </a:br>
            <a:r>
              <a:rPr lang="en-US" sz="900"/>
              <a:t>(Manually Done)</a:t>
            </a:r>
            <a:endParaRPr/>
          </a:p>
        </p:txBody>
      </p:sp>
      <p:graphicFrame>
        <p:nvGraphicFramePr>
          <p:cNvPr id="387" name="Google Shape;387;p23"/>
          <p:cNvGraphicFramePr/>
          <p:nvPr/>
        </p:nvGraphicFramePr>
        <p:xfrm>
          <a:off x="3039762" y="2468456"/>
          <a:ext cx="8461925" cy="3053160"/>
        </p:xfrm>
        <a:graphic>
          <a:graphicData uri="http://schemas.openxmlformats.org/drawingml/2006/table">
            <a:tbl>
              <a:tblPr firstRow="1" bandRow="1">
                <a:noFill/>
                <a:tableStyleId>{F56C298E-3E47-4E4D-A4CC-CC1BCEEEB3FC}</a:tableStyleId>
              </a:tblPr>
              <a:tblGrid>
                <a:gridCol w="1359750">
                  <a:extLst>
                    <a:ext uri="{9D8B030D-6E8A-4147-A177-3AD203B41FA5}">
                      <a16:colId xmlns:a16="http://schemas.microsoft.com/office/drawing/2014/main" val="20000"/>
                    </a:ext>
                  </a:extLst>
                </a:gridCol>
                <a:gridCol w="1123200">
                  <a:extLst>
                    <a:ext uri="{9D8B030D-6E8A-4147-A177-3AD203B41FA5}">
                      <a16:colId xmlns:a16="http://schemas.microsoft.com/office/drawing/2014/main" val="20001"/>
                    </a:ext>
                  </a:extLst>
                </a:gridCol>
                <a:gridCol w="120017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gridCol w="1365650">
                  <a:extLst>
                    <a:ext uri="{9D8B030D-6E8A-4147-A177-3AD203B41FA5}">
                      <a16:colId xmlns:a16="http://schemas.microsoft.com/office/drawing/2014/main" val="20004"/>
                    </a:ext>
                  </a:extLst>
                </a:gridCol>
                <a:gridCol w="1312450">
                  <a:extLst>
                    <a:ext uri="{9D8B030D-6E8A-4147-A177-3AD203B41FA5}">
                      <a16:colId xmlns:a16="http://schemas.microsoft.com/office/drawing/2014/main" val="20005"/>
                    </a:ext>
                  </a:extLst>
                </a:gridCol>
                <a:gridCol w="900525">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r>
                        <a:rPr lang="en-US" sz="1200" u="none" strike="noStrike" cap="none"/>
                        <a:t>Company Name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Closing Day – 13 June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Opening Day - 14 June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Percentage Change</a:t>
                      </a:r>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Predicted by the ML Model</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Actual Market Share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Result</a:t>
                      </a:r>
                      <a:endParaRPr sz="1200">
                        <a:latin typeface="Arial"/>
                        <a:ea typeface="Arial"/>
                        <a:cs typeface="Arial"/>
                        <a:sym typeface="Arial"/>
                      </a:endParaRPr>
                    </a:p>
                  </a:txBody>
                  <a:tcPr marL="91450" marR="91450" marT="45725" marB="45725">
                    <a:solidFill>
                      <a:srgbClr val="8B6C5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a:t>CESC</a:t>
                      </a:r>
                      <a:endParaRPr/>
                    </a:p>
                  </a:txBody>
                  <a:tcPr marL="91450" marR="91450" marT="45725" marB="45725"/>
                </a:tc>
                <a:tc>
                  <a:txBody>
                    <a:bodyPr/>
                    <a:lstStyle/>
                    <a:p>
                      <a:pPr marL="0" marR="0" lvl="0" indent="0" algn="l" rtl="0">
                        <a:spcBef>
                          <a:spcPts val="0"/>
                        </a:spcBef>
                        <a:spcAft>
                          <a:spcPts val="0"/>
                        </a:spcAft>
                        <a:buNone/>
                      </a:pPr>
                      <a:r>
                        <a:rPr lang="en-US" sz="1200"/>
                        <a:t>72.05</a:t>
                      </a:r>
                      <a:endParaRPr/>
                    </a:p>
                  </a:txBody>
                  <a:tcPr marL="91450" marR="91450" marT="45725" marB="45725"/>
                </a:tc>
                <a:tc>
                  <a:txBody>
                    <a:bodyPr/>
                    <a:lstStyle/>
                    <a:p>
                      <a:pPr marL="0" marR="0" lvl="0" indent="0" algn="l" rtl="0">
                        <a:spcBef>
                          <a:spcPts val="0"/>
                        </a:spcBef>
                        <a:spcAft>
                          <a:spcPts val="0"/>
                        </a:spcAft>
                        <a:buNone/>
                      </a:pPr>
                      <a:r>
                        <a:rPr lang="en-US" sz="1200"/>
                        <a:t>71.75</a:t>
                      </a:r>
                      <a:endParaRPr/>
                    </a:p>
                  </a:txBody>
                  <a:tcPr marL="91450" marR="91450" marT="45725" marB="45725"/>
                </a:tc>
                <a:tc>
                  <a:txBody>
                    <a:bodyPr/>
                    <a:lstStyle/>
                    <a:p>
                      <a:pPr marL="0" marR="0" lvl="0" indent="0" algn="l" rtl="0">
                        <a:spcBef>
                          <a:spcPts val="0"/>
                        </a:spcBef>
                        <a:spcAft>
                          <a:spcPts val="0"/>
                        </a:spcAft>
                        <a:buNone/>
                      </a:pPr>
                      <a:r>
                        <a:rPr lang="en-US" sz="1200"/>
                        <a:t>- 0.416%</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a:t>Just Dial</a:t>
                      </a:r>
                      <a:endParaRPr/>
                    </a:p>
                  </a:txBody>
                  <a:tcPr marL="91450" marR="91450" marT="45725" marB="45725"/>
                </a:tc>
                <a:tc>
                  <a:txBody>
                    <a:bodyPr/>
                    <a:lstStyle/>
                    <a:p>
                      <a:pPr marL="0" marR="0" lvl="0" indent="0" algn="l" rtl="0">
                        <a:spcBef>
                          <a:spcPts val="0"/>
                        </a:spcBef>
                        <a:spcAft>
                          <a:spcPts val="0"/>
                        </a:spcAft>
                        <a:buNone/>
                      </a:pPr>
                      <a:r>
                        <a:rPr lang="en-US" sz="1200"/>
                        <a:t>767.75</a:t>
                      </a:r>
                      <a:endParaRPr/>
                    </a:p>
                  </a:txBody>
                  <a:tcPr marL="91450" marR="91450" marT="45725" marB="45725"/>
                </a:tc>
                <a:tc>
                  <a:txBody>
                    <a:bodyPr/>
                    <a:lstStyle/>
                    <a:p>
                      <a:pPr marL="0" marR="0" lvl="0" indent="0" algn="l" rtl="0">
                        <a:spcBef>
                          <a:spcPts val="0"/>
                        </a:spcBef>
                        <a:spcAft>
                          <a:spcPts val="0"/>
                        </a:spcAft>
                        <a:buNone/>
                      </a:pPr>
                      <a:r>
                        <a:rPr lang="en-US" sz="1200"/>
                        <a:t>762.0</a:t>
                      </a:r>
                      <a:endParaRPr/>
                    </a:p>
                  </a:txBody>
                  <a:tcPr marL="91450" marR="91450" marT="45725" marB="45725"/>
                </a:tc>
                <a:tc>
                  <a:txBody>
                    <a:bodyPr/>
                    <a:lstStyle/>
                    <a:p>
                      <a:pPr marL="0" marR="0" lvl="0" indent="0" algn="l" rtl="0">
                        <a:spcBef>
                          <a:spcPts val="0"/>
                        </a:spcBef>
                        <a:spcAft>
                          <a:spcPts val="0"/>
                        </a:spcAft>
                        <a:buNone/>
                      </a:pPr>
                      <a:r>
                        <a:rPr lang="en-US" sz="1200"/>
                        <a:t>- 0.71%</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Negative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a:t>BSOFT</a:t>
                      </a:r>
                      <a:endParaRPr/>
                    </a:p>
                  </a:txBody>
                  <a:tcPr marL="91450" marR="91450" marT="45725" marB="45725"/>
                </a:tc>
                <a:tc>
                  <a:txBody>
                    <a:bodyPr/>
                    <a:lstStyle/>
                    <a:p>
                      <a:pPr marL="0" marR="0" lvl="0" indent="0" algn="l" rtl="0">
                        <a:spcBef>
                          <a:spcPts val="0"/>
                        </a:spcBef>
                        <a:spcAft>
                          <a:spcPts val="0"/>
                        </a:spcAft>
                        <a:buNone/>
                      </a:pPr>
                      <a:r>
                        <a:rPr lang="en-US" sz="1200"/>
                        <a:t>335.90</a:t>
                      </a:r>
                      <a:endParaRPr/>
                    </a:p>
                  </a:txBody>
                  <a:tcPr marL="91450" marR="91450" marT="45725" marB="45725"/>
                </a:tc>
                <a:tc>
                  <a:txBody>
                    <a:bodyPr/>
                    <a:lstStyle/>
                    <a:p>
                      <a:pPr marL="0" marR="0" lvl="0" indent="0" algn="l" rtl="0">
                        <a:spcBef>
                          <a:spcPts val="0"/>
                        </a:spcBef>
                        <a:spcAft>
                          <a:spcPts val="0"/>
                        </a:spcAft>
                        <a:buNone/>
                      </a:pPr>
                      <a:r>
                        <a:rPr lang="en-US" sz="1200"/>
                        <a:t>335.25</a:t>
                      </a:r>
                      <a:endParaRPr/>
                    </a:p>
                  </a:txBody>
                  <a:tcPr marL="91450" marR="91450" marT="45725" marB="45725"/>
                </a:tc>
                <a:tc>
                  <a:txBody>
                    <a:bodyPr/>
                    <a:lstStyle/>
                    <a:p>
                      <a:pPr marL="0" marR="0" lvl="0" indent="0" algn="l" rtl="0">
                        <a:spcBef>
                          <a:spcPts val="0"/>
                        </a:spcBef>
                        <a:spcAft>
                          <a:spcPts val="0"/>
                        </a:spcAft>
                        <a:buNone/>
                      </a:pPr>
                      <a:r>
                        <a:rPr lang="en-US" sz="1200"/>
                        <a:t>- 0.19%</a:t>
                      </a:r>
                      <a:endParaRPr/>
                    </a:p>
                  </a:txBody>
                  <a:tcPr marL="91450" marR="91450" marT="45725" marB="45725"/>
                </a:tc>
                <a:tc>
                  <a:txBody>
                    <a:bodyPr/>
                    <a:lstStyle/>
                    <a:p>
                      <a:pPr marL="0" marR="0" lvl="0" indent="0" algn="l" rtl="0">
                        <a:spcBef>
                          <a:spcPts val="0"/>
                        </a:spcBef>
                        <a:spcAft>
                          <a:spcPts val="0"/>
                        </a:spcAft>
                        <a:buNone/>
                      </a:pPr>
                      <a:r>
                        <a:rPr lang="en-US" sz="1200"/>
                        <a:t>Fairly Negative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Fairly 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a:t>BIRLACORPN</a:t>
                      </a:r>
                      <a:endParaRPr sz="1200"/>
                    </a:p>
                  </a:txBody>
                  <a:tcPr marL="91450" marR="91450" marT="45725" marB="45725"/>
                </a:tc>
                <a:tc>
                  <a:txBody>
                    <a:bodyPr/>
                    <a:lstStyle/>
                    <a:p>
                      <a:pPr marL="0" marR="0" lvl="0" indent="0" algn="l" rtl="0">
                        <a:spcBef>
                          <a:spcPts val="0"/>
                        </a:spcBef>
                        <a:spcAft>
                          <a:spcPts val="0"/>
                        </a:spcAft>
                        <a:buNone/>
                      </a:pPr>
                      <a:r>
                        <a:rPr lang="en-US" sz="1200"/>
                        <a:t>1197.40</a:t>
                      </a:r>
                      <a:endParaRPr/>
                    </a:p>
                  </a:txBody>
                  <a:tcPr marL="91450" marR="91450" marT="45725" marB="45725"/>
                </a:tc>
                <a:tc>
                  <a:txBody>
                    <a:bodyPr/>
                    <a:lstStyle/>
                    <a:p>
                      <a:pPr marL="0" marR="0" lvl="0" indent="0" algn="l" rtl="0">
                        <a:spcBef>
                          <a:spcPts val="0"/>
                        </a:spcBef>
                        <a:spcAft>
                          <a:spcPts val="0"/>
                        </a:spcAft>
                        <a:buNone/>
                      </a:pPr>
                      <a:r>
                        <a:rPr lang="en-US" sz="1200"/>
                        <a:t>1189.20</a:t>
                      </a:r>
                      <a:endParaRPr/>
                    </a:p>
                  </a:txBody>
                  <a:tcPr marL="91450" marR="91450" marT="45725" marB="45725"/>
                </a:tc>
                <a:tc>
                  <a:txBody>
                    <a:bodyPr/>
                    <a:lstStyle/>
                    <a:p>
                      <a:pPr marL="0" marR="0" lvl="0" indent="0" algn="l" rtl="0">
                        <a:spcBef>
                          <a:spcPts val="0"/>
                        </a:spcBef>
                        <a:spcAft>
                          <a:spcPts val="0"/>
                        </a:spcAft>
                        <a:buNone/>
                      </a:pPr>
                      <a:r>
                        <a:rPr lang="en-US" sz="1200"/>
                        <a:t>- 0.68%</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Fairly Negative</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FAIL</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a:t>ADANIENT</a:t>
                      </a:r>
                      <a:endParaRPr/>
                    </a:p>
                  </a:txBody>
                  <a:tcPr marL="91450" marR="91450" marT="45725" marB="45725"/>
                </a:tc>
                <a:tc>
                  <a:txBody>
                    <a:bodyPr/>
                    <a:lstStyle/>
                    <a:p>
                      <a:pPr marL="0" marR="0" lvl="0" indent="0" algn="l" rtl="0">
                        <a:spcBef>
                          <a:spcPts val="0"/>
                        </a:spcBef>
                        <a:spcAft>
                          <a:spcPts val="0"/>
                        </a:spcAft>
                        <a:buNone/>
                      </a:pPr>
                      <a:r>
                        <a:rPr lang="en-US" sz="1200"/>
                        <a:t>2462.55</a:t>
                      </a:r>
                      <a:endParaRPr/>
                    </a:p>
                  </a:txBody>
                  <a:tcPr marL="91450" marR="91450" marT="45725" marB="45725"/>
                </a:tc>
                <a:tc>
                  <a:txBody>
                    <a:bodyPr/>
                    <a:lstStyle/>
                    <a:p>
                      <a:pPr marL="0" marR="0" lvl="0" indent="0" algn="l" rtl="0">
                        <a:spcBef>
                          <a:spcPts val="0"/>
                        </a:spcBef>
                        <a:spcAft>
                          <a:spcPts val="0"/>
                        </a:spcAft>
                        <a:buNone/>
                      </a:pPr>
                      <a:r>
                        <a:rPr lang="en-US" sz="1200"/>
                        <a:t>2469.90</a:t>
                      </a:r>
                      <a:endParaRPr/>
                    </a:p>
                  </a:txBody>
                  <a:tcPr marL="91450" marR="91450" marT="45725" marB="45725"/>
                </a:tc>
                <a:tc>
                  <a:txBody>
                    <a:bodyPr/>
                    <a:lstStyle/>
                    <a:p>
                      <a:pPr marL="0" marR="0" lvl="0" indent="0" algn="l" rtl="0">
                        <a:spcBef>
                          <a:spcPts val="0"/>
                        </a:spcBef>
                        <a:spcAft>
                          <a:spcPts val="0"/>
                        </a:spcAft>
                        <a:buNone/>
                      </a:pPr>
                      <a:r>
                        <a:rPr lang="en-US" sz="1200"/>
                        <a:t>   0.29%</a:t>
                      </a:r>
                      <a:endParaRPr/>
                    </a:p>
                  </a:txBody>
                  <a:tcPr marL="91450" marR="91450" marT="45725" marB="45725"/>
                </a:tc>
                <a:tc>
                  <a:txBody>
                    <a:bodyPr/>
                    <a:lstStyle/>
                    <a:p>
                      <a:pPr marL="0" marR="0" lvl="0" indent="0" algn="l" rtl="0">
                        <a:spcBef>
                          <a:spcPts val="0"/>
                        </a:spcBef>
                        <a:spcAft>
                          <a:spcPts val="0"/>
                        </a:spcAft>
                        <a:buNone/>
                      </a:pPr>
                      <a:r>
                        <a:rPr lang="en-US" sz="1200"/>
                        <a:t>Fairly Positive</a:t>
                      </a:r>
                      <a:endParaRPr/>
                    </a:p>
                  </a:txBody>
                  <a:tcPr marL="91450" marR="91450" marT="45725" marB="45725"/>
                </a:tc>
                <a:tc>
                  <a:txBody>
                    <a:bodyPr/>
                    <a:lstStyle/>
                    <a:p>
                      <a:pPr marL="0" marR="0" lvl="0" indent="0" algn="l" rtl="0">
                        <a:spcBef>
                          <a:spcPts val="0"/>
                        </a:spcBef>
                        <a:spcAft>
                          <a:spcPts val="0"/>
                        </a:spcAft>
                        <a:buNone/>
                      </a:pPr>
                      <a:r>
                        <a:rPr lang="en-US" sz="1200"/>
                        <a:t>Fairly Positive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a:t>DMART</a:t>
                      </a:r>
                      <a:endParaRPr/>
                    </a:p>
                  </a:txBody>
                  <a:tcPr marL="91450" marR="91450" marT="45725" marB="45725"/>
                </a:tc>
                <a:tc>
                  <a:txBody>
                    <a:bodyPr/>
                    <a:lstStyle/>
                    <a:p>
                      <a:pPr marL="0" marR="0" lvl="0" indent="0" algn="l" rtl="0">
                        <a:spcBef>
                          <a:spcPts val="0"/>
                        </a:spcBef>
                        <a:spcAft>
                          <a:spcPts val="0"/>
                        </a:spcAft>
                        <a:buNone/>
                      </a:pPr>
                      <a:r>
                        <a:rPr lang="en-US" sz="1200"/>
                        <a:t>3677.90</a:t>
                      </a:r>
                      <a:endParaRPr/>
                    </a:p>
                  </a:txBody>
                  <a:tcPr marL="91450" marR="91450" marT="45725" marB="45725"/>
                </a:tc>
                <a:tc>
                  <a:txBody>
                    <a:bodyPr/>
                    <a:lstStyle/>
                    <a:p>
                      <a:pPr marL="0" marR="0" lvl="0" indent="0" algn="l" rtl="0">
                        <a:spcBef>
                          <a:spcPts val="0"/>
                        </a:spcBef>
                        <a:spcAft>
                          <a:spcPts val="0"/>
                        </a:spcAft>
                        <a:buNone/>
                      </a:pPr>
                      <a:r>
                        <a:rPr lang="en-US" sz="1200"/>
                        <a:t>3739.90</a:t>
                      </a:r>
                      <a:endParaRPr/>
                    </a:p>
                  </a:txBody>
                  <a:tcPr marL="91450" marR="91450" marT="45725" marB="45725"/>
                </a:tc>
                <a:tc>
                  <a:txBody>
                    <a:bodyPr/>
                    <a:lstStyle/>
                    <a:p>
                      <a:pPr marL="0" marR="0" lvl="0" indent="0" algn="l" rtl="0">
                        <a:spcBef>
                          <a:spcPts val="0"/>
                        </a:spcBef>
                        <a:spcAft>
                          <a:spcPts val="0"/>
                        </a:spcAft>
                        <a:buNone/>
                      </a:pPr>
                      <a:r>
                        <a:rPr lang="en-US" sz="1200"/>
                        <a:t>   1.6% </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a:t>AARTIDRUGS</a:t>
                      </a:r>
                      <a:endParaRPr/>
                    </a:p>
                  </a:txBody>
                  <a:tcPr marL="91450" marR="91450" marT="45725" marB="45725"/>
                </a:tc>
                <a:tc>
                  <a:txBody>
                    <a:bodyPr/>
                    <a:lstStyle/>
                    <a:p>
                      <a:pPr marL="0" marR="0" lvl="0" indent="0" algn="l" rtl="0">
                        <a:spcBef>
                          <a:spcPts val="0"/>
                        </a:spcBef>
                        <a:spcAft>
                          <a:spcPts val="0"/>
                        </a:spcAft>
                        <a:buNone/>
                      </a:pPr>
                      <a:r>
                        <a:rPr lang="en-US" sz="1200"/>
                        <a:t>461.25</a:t>
                      </a:r>
                      <a:endParaRPr/>
                    </a:p>
                  </a:txBody>
                  <a:tcPr marL="91450" marR="91450" marT="45725" marB="45725"/>
                </a:tc>
                <a:tc>
                  <a:txBody>
                    <a:bodyPr/>
                    <a:lstStyle/>
                    <a:p>
                      <a:pPr marL="0" marR="0" lvl="0" indent="0" algn="l" rtl="0">
                        <a:spcBef>
                          <a:spcPts val="0"/>
                        </a:spcBef>
                        <a:spcAft>
                          <a:spcPts val="0"/>
                        </a:spcAft>
                        <a:buNone/>
                      </a:pPr>
                      <a:r>
                        <a:rPr lang="en-US" sz="1200"/>
                        <a:t>462.90</a:t>
                      </a:r>
                      <a:endParaRPr/>
                    </a:p>
                  </a:txBody>
                  <a:tcPr marL="91450" marR="91450" marT="45725" marB="45725"/>
                </a:tc>
                <a:tc>
                  <a:txBody>
                    <a:bodyPr/>
                    <a:lstStyle/>
                    <a:p>
                      <a:pPr marL="0" marR="0" lvl="0" indent="0" algn="l" rtl="0">
                        <a:spcBef>
                          <a:spcPts val="0"/>
                        </a:spcBef>
                        <a:spcAft>
                          <a:spcPts val="0"/>
                        </a:spcAft>
                        <a:buNone/>
                      </a:pPr>
                      <a:r>
                        <a:rPr lang="en-US" sz="1200"/>
                        <a:t>   0.35%</a:t>
                      </a:r>
                      <a:endParaRPr/>
                    </a:p>
                  </a:txBody>
                  <a:tcPr marL="91450" marR="91450" marT="45725" marB="45725"/>
                </a:tc>
                <a:tc>
                  <a:txBody>
                    <a:bodyPr/>
                    <a:lstStyle/>
                    <a:p>
                      <a:pPr marL="0" marR="0" lvl="0" indent="0" algn="l" rtl="0">
                        <a:spcBef>
                          <a:spcPts val="0"/>
                        </a:spcBef>
                        <a:spcAft>
                          <a:spcPts val="0"/>
                        </a:spcAft>
                        <a:buNone/>
                      </a:pPr>
                      <a:r>
                        <a:rPr lang="en-US" sz="1200"/>
                        <a:t>Neutral</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FAIL</a:t>
                      </a:r>
                      <a:endParaRPr/>
                    </a:p>
                  </a:txBody>
                  <a:tcPr marL="91450" marR="91450" marT="45725" marB="45725"/>
                </a:tc>
                <a:extLst>
                  <a:ext uri="{0D108BD9-81ED-4DB2-BD59-A6C34878D82A}">
                    <a16:rowId xmlns:a16="http://schemas.microsoft.com/office/drawing/2014/main" val="10007"/>
                  </a:ext>
                </a:extLst>
              </a:tr>
            </a:tbl>
          </a:graphicData>
        </a:graphic>
      </p:graphicFrame>
      <p:sp>
        <p:nvSpPr>
          <p:cNvPr id="389" name="Google Shape;389;p23"/>
          <p:cNvSpPr txBox="1"/>
          <p:nvPr/>
        </p:nvSpPr>
        <p:spPr>
          <a:xfrm>
            <a:off x="6088340" y="5521536"/>
            <a:ext cx="236475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Negative Infinity– -0.31% - Negative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-0.3 – -0.05 – Fairly Negative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-0.04 – 0.04– Neutral</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0.05– 0.3– Fairly Positive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0.31- Positive Infinity - Positive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 Deployment Planned</a:t>
            </a:r>
            <a:endParaRPr/>
          </a:p>
        </p:txBody>
      </p:sp>
      <p:sp>
        <p:nvSpPr>
          <p:cNvPr id="395" name="Google Shape;395;p24"/>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20650" algn="just" rtl="0">
              <a:lnSpc>
                <a:spcPct val="120000"/>
              </a:lnSpc>
              <a:spcBef>
                <a:spcPts val="0"/>
              </a:spcBef>
              <a:spcAft>
                <a:spcPts val="0"/>
              </a:spcAft>
              <a:buSzPts val="1900"/>
              <a:buChar char=" "/>
            </a:pPr>
            <a:r>
              <a:rPr lang="en-US"/>
              <a:t>Webservice Deployment: </a:t>
            </a:r>
            <a:r>
              <a:rPr lang="en-US" b="1"/>
              <a:t>AZURE MACHINE LEARNING STUDIO (AMLS)</a:t>
            </a:r>
            <a:endParaRPr/>
          </a:p>
          <a:p>
            <a:pPr marL="91440" lvl="0" indent="-120650" algn="just" rtl="0">
              <a:lnSpc>
                <a:spcPct val="120000"/>
              </a:lnSpc>
              <a:spcBef>
                <a:spcPts val="1400"/>
              </a:spcBef>
              <a:spcAft>
                <a:spcPts val="0"/>
              </a:spcAft>
              <a:buSzPts val="1900"/>
              <a:buChar char=" "/>
            </a:pPr>
            <a:r>
              <a:rPr lang="en-US"/>
              <a:t>Generate API Key using the AMLS</a:t>
            </a:r>
            <a:endParaRPr/>
          </a:p>
          <a:p>
            <a:pPr marL="91440" lvl="0" indent="-120650" algn="just" rtl="0">
              <a:lnSpc>
                <a:spcPct val="120000"/>
              </a:lnSpc>
              <a:spcBef>
                <a:spcPts val="1400"/>
              </a:spcBef>
              <a:spcAft>
                <a:spcPts val="0"/>
              </a:spcAft>
              <a:buSzPts val="1900"/>
              <a:buChar char=" "/>
            </a:pPr>
            <a:r>
              <a:rPr lang="en-US"/>
              <a:t>API Key to be used while building the Final Application for End-user Interaction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 Deployment Processed</a:t>
            </a:r>
            <a:endParaRPr/>
          </a:p>
        </p:txBody>
      </p:sp>
      <p:sp>
        <p:nvSpPr>
          <p:cNvPr id="402" name="Google Shape;402;p25"/>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20650" algn="just" rtl="0">
              <a:lnSpc>
                <a:spcPct val="120000"/>
              </a:lnSpc>
              <a:spcBef>
                <a:spcPts val="0"/>
              </a:spcBef>
              <a:spcAft>
                <a:spcPts val="0"/>
              </a:spcAft>
              <a:buSzPts val="1900"/>
              <a:buChar char=" "/>
            </a:pPr>
            <a:r>
              <a:rPr lang="en-US"/>
              <a:t>Webservice Deployment: </a:t>
            </a:r>
            <a:r>
              <a:rPr lang="en-US" b="1"/>
              <a:t>DOCKER</a:t>
            </a:r>
            <a:endParaRPr/>
          </a:p>
          <a:p>
            <a:pPr marL="91440" lvl="0" indent="-120650" algn="just" rtl="0">
              <a:lnSpc>
                <a:spcPct val="120000"/>
              </a:lnSpc>
              <a:spcBef>
                <a:spcPts val="1400"/>
              </a:spcBef>
              <a:spcAft>
                <a:spcPts val="0"/>
              </a:spcAft>
              <a:buSzPts val="1900"/>
              <a:buChar char=" "/>
            </a:pPr>
            <a:r>
              <a:rPr lang="en-US"/>
              <a:t>We are using webservice provider which is available for 4 Hours for FREE Internationally.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Monitoring and Maintenance  </a:t>
            </a:r>
            <a:endParaRPr/>
          </a:p>
        </p:txBody>
      </p:sp>
      <p:sp>
        <p:nvSpPr>
          <p:cNvPr id="409" name="Google Shape;409;p26"/>
          <p:cNvSpPr txBox="1">
            <a:spLocks noGrp="1"/>
          </p:cNvSpPr>
          <p:nvPr>
            <p:ph type="body" idx="1"/>
          </p:nvPr>
        </p:nvSpPr>
        <p:spPr>
          <a:xfrm>
            <a:off x="6766560" y="2141104"/>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MAINTENANCE</a:t>
            </a:r>
            <a:endParaRPr/>
          </a:p>
        </p:txBody>
      </p:sp>
      <p:sp>
        <p:nvSpPr>
          <p:cNvPr id="410" name="Google Shape;410;p26"/>
          <p:cNvSpPr txBox="1">
            <a:spLocks noGrp="1"/>
          </p:cNvSpPr>
          <p:nvPr>
            <p:ph type="body" idx="2"/>
          </p:nvPr>
        </p:nvSpPr>
        <p:spPr>
          <a:xfrm>
            <a:off x="6766560" y="2658915"/>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Reiterate the developed Model to create better results, to enhance accuracy and understand the sentiment of the public using the developed Machine Learning Model</a:t>
            </a:r>
            <a:endParaRPr/>
          </a:p>
        </p:txBody>
      </p:sp>
      <p:sp>
        <p:nvSpPr>
          <p:cNvPr id="411" name="Google Shape;411;p26"/>
          <p:cNvSpPr txBox="1">
            <a:spLocks noGrp="1"/>
          </p:cNvSpPr>
          <p:nvPr>
            <p:ph type="body" idx="3"/>
          </p:nvPr>
        </p:nvSpPr>
        <p:spPr>
          <a:xfrm>
            <a:off x="1097280" y="2141104"/>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MONITOR</a:t>
            </a:r>
            <a:endParaRPr/>
          </a:p>
        </p:txBody>
      </p:sp>
      <p:sp>
        <p:nvSpPr>
          <p:cNvPr id="412" name="Google Shape;412;p26"/>
          <p:cNvSpPr txBox="1">
            <a:spLocks noGrp="1"/>
          </p:cNvSpPr>
          <p:nvPr>
            <p:ph type="body" idx="4"/>
          </p:nvPr>
        </p:nvSpPr>
        <p:spPr>
          <a:xfrm>
            <a:off x="1097280" y="2658914"/>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Results to be checked to enhance the quality of the ML Model by re-training the Model with newer and updated versions along with more words in the word bank for better Sentimental Analysis, also to retrain the model if the accuracy drops to 65%.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Moderately Negative</a:t>
            </a:r>
            <a:endParaRPr/>
          </a:p>
        </p:txBody>
      </p:sp>
      <p:pic>
        <p:nvPicPr>
          <p:cNvPr id="419" name="Google Shape;419;p27"/>
          <p:cNvPicPr preferRelativeResize="0"/>
          <p:nvPr/>
        </p:nvPicPr>
        <p:blipFill rotWithShape="1">
          <a:blip r:embed="rId3">
            <a:alphaModFix/>
          </a:blip>
          <a:srcRect/>
          <a:stretch/>
        </p:blipFill>
        <p:spPr>
          <a:xfrm>
            <a:off x="2210400" y="1983600"/>
            <a:ext cx="7592290" cy="425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5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Neutral</a:t>
            </a:r>
            <a:endParaRPr/>
          </a:p>
        </p:txBody>
      </p:sp>
      <p:pic>
        <p:nvPicPr>
          <p:cNvPr id="427" name="Google Shape;427;p28"/>
          <p:cNvPicPr preferRelativeResize="0"/>
          <p:nvPr/>
        </p:nvPicPr>
        <p:blipFill rotWithShape="1">
          <a:blip r:embed="rId3">
            <a:alphaModFix/>
          </a:blip>
          <a:srcRect/>
          <a:stretch/>
        </p:blipFill>
        <p:spPr>
          <a:xfrm>
            <a:off x="2210400" y="1983290"/>
            <a:ext cx="7767176" cy="425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Moderately Positive</a:t>
            </a:r>
            <a:endParaRPr/>
          </a:p>
        </p:txBody>
      </p:sp>
      <p:pic>
        <p:nvPicPr>
          <p:cNvPr id="434" name="Google Shape;434;p29"/>
          <p:cNvPicPr preferRelativeResize="0"/>
          <p:nvPr/>
        </p:nvPicPr>
        <p:blipFill rotWithShape="1">
          <a:blip r:embed="rId3">
            <a:alphaModFix/>
          </a:blip>
          <a:srcRect/>
          <a:stretch/>
        </p:blipFill>
        <p:spPr>
          <a:xfrm>
            <a:off x="2212181" y="1984662"/>
            <a:ext cx="7767637" cy="425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Challenges and Limitations</a:t>
            </a:r>
            <a:endParaRPr/>
          </a:p>
        </p:txBody>
      </p:sp>
      <p:sp>
        <p:nvSpPr>
          <p:cNvPr id="440" name="Google Shape;440;p30"/>
          <p:cNvSpPr txBox="1">
            <a:spLocks noGrp="1"/>
          </p:cNvSpPr>
          <p:nvPr>
            <p:ph type="body" idx="1"/>
          </p:nvPr>
        </p:nvSpPr>
        <p:spPr>
          <a:xfrm>
            <a:off x="1097280" y="1661979"/>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CHALLENGES</a:t>
            </a:r>
            <a:endParaRPr/>
          </a:p>
        </p:txBody>
      </p:sp>
      <p:sp>
        <p:nvSpPr>
          <p:cNvPr id="441" name="Google Shape;441;p30"/>
          <p:cNvSpPr txBox="1">
            <a:spLocks noGrp="1"/>
          </p:cNvSpPr>
          <p:nvPr>
            <p:ph type="body" idx="2"/>
          </p:nvPr>
        </p:nvSpPr>
        <p:spPr>
          <a:xfrm>
            <a:off x="1097280" y="2068756"/>
            <a:ext cx="4639736" cy="3874302"/>
          </a:xfrm>
          <a:prstGeom prst="rect">
            <a:avLst/>
          </a:prstGeom>
          <a:noFill/>
          <a:ln>
            <a:noFill/>
          </a:ln>
        </p:spPr>
        <p:txBody>
          <a:bodyPr spcFirstLastPara="1" wrap="square" lIns="109725" tIns="109725" rIns="109725" bIns="91425" anchor="t" anchorCtr="0">
            <a:noAutofit/>
          </a:bodyPr>
          <a:lstStyle/>
          <a:p>
            <a:pPr marL="0" lvl="0" indent="0" algn="l" rtl="0">
              <a:lnSpc>
                <a:spcPct val="120000"/>
              </a:lnSpc>
              <a:spcBef>
                <a:spcPts val="0"/>
              </a:spcBef>
              <a:spcAft>
                <a:spcPts val="0"/>
              </a:spcAft>
              <a:buSzPts val="1200"/>
              <a:buNone/>
            </a:pPr>
            <a:r>
              <a:rPr lang="en-US" sz="1200"/>
              <a:t>Scrapping challenges </a:t>
            </a:r>
            <a:endParaRPr/>
          </a:p>
          <a:p>
            <a:pPr marL="91440" lvl="0" indent="-91440" algn="l" rtl="0">
              <a:lnSpc>
                <a:spcPct val="100000"/>
              </a:lnSpc>
              <a:spcBef>
                <a:spcPts val="1400"/>
              </a:spcBef>
              <a:spcAft>
                <a:spcPts val="0"/>
              </a:spcAft>
              <a:buSzPts val="1200"/>
              <a:buFont typeface="Arial"/>
              <a:buChar char="•"/>
            </a:pPr>
            <a:r>
              <a:rPr lang="en-US" sz="1200"/>
              <a:t>Scrapping from Google News failed as Google allows only 200 hits in a day.</a:t>
            </a:r>
            <a:endParaRPr/>
          </a:p>
          <a:p>
            <a:pPr marL="91440" lvl="0" indent="-91440" algn="l" rtl="0">
              <a:lnSpc>
                <a:spcPct val="100000"/>
              </a:lnSpc>
              <a:spcBef>
                <a:spcPts val="1400"/>
              </a:spcBef>
              <a:spcAft>
                <a:spcPts val="0"/>
              </a:spcAft>
              <a:buSzPts val="1200"/>
              <a:buFont typeface="Arial"/>
              <a:buChar char="•"/>
            </a:pPr>
            <a:r>
              <a:rPr lang="en-US" sz="1200"/>
              <a:t>For few details which required for us to predict sentiment,  they were taking time to load, so instead we referred to the Static Data at the Market Opening.</a:t>
            </a:r>
            <a:endParaRPr/>
          </a:p>
          <a:p>
            <a:pPr marL="0" lvl="0" indent="0" algn="l" rtl="0">
              <a:lnSpc>
                <a:spcPct val="100000"/>
              </a:lnSpc>
              <a:spcBef>
                <a:spcPts val="1400"/>
              </a:spcBef>
              <a:spcAft>
                <a:spcPts val="0"/>
              </a:spcAft>
              <a:buSzPts val="1200"/>
              <a:buNone/>
            </a:pPr>
            <a:r>
              <a:rPr lang="en-US" sz="1200"/>
              <a:t>Bin Size for Sentiments was increased from 3 to 5 to show Variations from the Model, i.e., Negative, Fairly-Negative, Neutral, Fairly-Positive, Positive</a:t>
            </a:r>
            <a:endParaRPr/>
          </a:p>
        </p:txBody>
      </p:sp>
      <p:sp>
        <p:nvSpPr>
          <p:cNvPr id="442" name="Google Shape;442;p30"/>
          <p:cNvSpPr txBox="1">
            <a:spLocks noGrp="1"/>
          </p:cNvSpPr>
          <p:nvPr>
            <p:ph type="body" idx="3"/>
          </p:nvPr>
        </p:nvSpPr>
        <p:spPr>
          <a:xfrm>
            <a:off x="6515944" y="1661979"/>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LIMITATIONS</a:t>
            </a:r>
            <a:endParaRPr/>
          </a:p>
        </p:txBody>
      </p:sp>
      <p:sp>
        <p:nvSpPr>
          <p:cNvPr id="443" name="Google Shape;443;p30"/>
          <p:cNvSpPr txBox="1">
            <a:spLocks noGrp="1"/>
          </p:cNvSpPr>
          <p:nvPr>
            <p:ph type="body" idx="4"/>
          </p:nvPr>
        </p:nvSpPr>
        <p:spPr>
          <a:xfrm>
            <a:off x="6515944" y="2068755"/>
            <a:ext cx="4639736" cy="3874302"/>
          </a:xfrm>
          <a:prstGeom prst="rect">
            <a:avLst/>
          </a:prstGeom>
          <a:noFill/>
          <a:ln>
            <a:noFill/>
          </a:ln>
        </p:spPr>
        <p:txBody>
          <a:bodyPr spcFirstLastPara="1" wrap="square" lIns="109725" tIns="109725" rIns="109725" bIns="91425" anchor="t" anchorCtr="0">
            <a:noAutofit/>
          </a:bodyPr>
          <a:lstStyle/>
          <a:p>
            <a:pPr marL="91440" lvl="0" indent="-91440" algn="l" rtl="0">
              <a:lnSpc>
                <a:spcPct val="120000"/>
              </a:lnSpc>
              <a:spcBef>
                <a:spcPts val="0"/>
              </a:spcBef>
              <a:spcAft>
                <a:spcPts val="0"/>
              </a:spcAft>
              <a:buSzPts val="1200"/>
              <a:buFont typeface="Arial"/>
              <a:buChar char="•"/>
            </a:pPr>
            <a:r>
              <a:rPr lang="en-US" sz="1200" dirty="0"/>
              <a:t>The result is predicted using Performance Metrics and Financial Information, if there hasn't been any news regarding that stock price in recent time.</a:t>
            </a:r>
            <a:endParaRPr dirty="0"/>
          </a:p>
          <a:p>
            <a:pPr marL="91440" lvl="0" indent="-91440" algn="l" rtl="0">
              <a:lnSpc>
                <a:spcPct val="120000"/>
              </a:lnSpc>
              <a:spcBef>
                <a:spcPts val="1400"/>
              </a:spcBef>
              <a:spcAft>
                <a:spcPts val="0"/>
              </a:spcAft>
              <a:buSzPts val="1200"/>
              <a:buFont typeface="Arial"/>
              <a:buChar char="•"/>
            </a:pPr>
            <a:r>
              <a:rPr lang="en-US" sz="1200" dirty="0"/>
              <a:t>Data was incomplete/ inconsistent for companies which opened/closed during or after the time frame of 4 years, i.e., 2019-Present</a:t>
            </a:r>
            <a:endParaRPr dirty="0"/>
          </a:p>
          <a:p>
            <a:pPr marL="91440" lvl="0" indent="-91440" algn="l" rtl="0">
              <a:lnSpc>
                <a:spcPct val="120000"/>
              </a:lnSpc>
              <a:spcBef>
                <a:spcPts val="1400"/>
              </a:spcBef>
              <a:spcAft>
                <a:spcPts val="0"/>
              </a:spcAft>
              <a:buSzPts val="1200"/>
              <a:buFont typeface="Arial"/>
              <a:buChar char="•"/>
            </a:pPr>
            <a:r>
              <a:rPr lang="en-US" sz="1200" dirty="0"/>
              <a:t>Based on the functionality of Lexicon Library, certain stock price results are varied, sentiments captured based on polarity of the news articles and not the actual stock market price. </a:t>
            </a:r>
            <a:endParaRPr dirty="0"/>
          </a:p>
        </p:txBody>
      </p:sp>
      <p:sp>
        <p:nvSpPr>
          <p:cNvPr id="444" name="Google Shape;444;p30"/>
          <p:cNvSpPr txBox="1"/>
          <p:nvPr/>
        </p:nvSpPr>
        <p:spPr>
          <a:xfrm>
            <a:off x="1228845" y="5244905"/>
            <a:ext cx="9734309"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Arial"/>
                <a:ea typeface="Arial"/>
                <a:cs typeface="Arial"/>
                <a:sym typeface="Arial"/>
              </a:rPr>
              <a:t>NOTE: </a:t>
            </a:r>
            <a:endParaRPr/>
          </a:p>
          <a:p>
            <a:pPr marL="228600" marR="0" lvl="0" indent="-228600" algn="just"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We went from No Code-to-Code Approach as we were facing some difficulties in clubbing various methodologies and their respective tasks, which were necessary for Model Completion.</a:t>
            </a:r>
            <a:endParaRPr/>
          </a:p>
          <a:p>
            <a:pPr marL="228600" marR="0" lvl="0" indent="-228600" algn="just"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30% is the Historic Data and 70% is Sentiments from the News  Data collected.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Architecture Planned</a:t>
            </a:r>
            <a:endParaRPr/>
          </a:p>
        </p:txBody>
      </p:sp>
      <p:pic>
        <p:nvPicPr>
          <p:cNvPr id="177" name="Google Shape;177;p4" descr="A picture containing diagram, sketch, design&#10;&#10;Description automatically generated"/>
          <p:cNvPicPr preferRelativeResize="0">
            <a:picLocks noGrp="1"/>
          </p:cNvPicPr>
          <p:nvPr>
            <p:ph type="body" idx="1"/>
          </p:nvPr>
        </p:nvPicPr>
        <p:blipFill rotWithShape="1">
          <a:blip r:embed="rId3">
            <a:alphaModFix/>
          </a:blip>
          <a:srcRect/>
          <a:stretch/>
        </p:blipFill>
        <p:spPr>
          <a:xfrm>
            <a:off x="2359134" y="2037555"/>
            <a:ext cx="7473732" cy="42775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532f4837ad_0_9"/>
          <p:cNvSpPr txBox="1">
            <a:spLocks noGrp="1"/>
          </p:cNvSpPr>
          <p:nvPr>
            <p:ph type="body" idx="2"/>
          </p:nvPr>
        </p:nvSpPr>
        <p:spPr>
          <a:xfrm>
            <a:off x="1232225" y="1998950"/>
            <a:ext cx="10288500" cy="3874200"/>
          </a:xfrm>
          <a:prstGeom prst="rect">
            <a:avLst/>
          </a:prstGeom>
          <a:noFill/>
          <a:ln>
            <a:noFill/>
          </a:ln>
        </p:spPr>
        <p:txBody>
          <a:bodyPr spcFirstLastPara="1" wrap="square" lIns="109725" tIns="109725" rIns="109725" bIns="91425" anchor="t" anchorCtr="0">
            <a:noAutofit/>
          </a:bodyPr>
          <a:lstStyle/>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To diversify news sources and implement effective scraping strategies: Explore alternative news sources and develop a scraping mechanism that adheres to limitations, such as Google's maximum hits per day restriction. This ensures a larger volume of news articles for analysis.</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To enhance sentiment analysis model and granularity: Invest in improving the sentiment analysis model to provide more detailed sentiment scores. This could involve training the model on a larger dataset with fine-grained sentiment labels, enabling better understanding of sentiment variations.</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Expand data sources and update frequency: Broaden the range of data sources beyond news articles, such as social media feeds or official company announcements. Increase the frequency of data updates to capture the most recent information available.</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Develop new mechanisms for new companies and data validation: Create automated processes to detect and track newly listed companies, ensuring comprehensive data from their inception. Implement a manual data verification process to address incomplete or inconsistent data for companies that opened or closed during or after the selected time frame.</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Incorporate market data analysis and hybrid modeling: Include market data analysis alongside sentiment analysis to capture the impact of actual stock market price movements on sentiment results. Develop a hybrid model that combines sentiment analysis with market indicators to provide more accurate and comprehensive stock price predictions.</a:t>
            </a:r>
            <a:endParaRPr sz="1400" dirty="0">
              <a:solidFill>
                <a:schemeClr val="dk1"/>
              </a:solidFill>
              <a:highlight>
                <a:schemeClr val="lt1"/>
              </a:highlight>
            </a:endParaRPr>
          </a:p>
          <a:p>
            <a:pPr marL="425450" indent="-285750">
              <a:lnSpc>
                <a:spcPct val="100000"/>
              </a:lnSpc>
              <a:spcBef>
                <a:spcPts val="0"/>
              </a:spcBef>
              <a:buClr>
                <a:schemeClr val="dk1"/>
              </a:buClr>
              <a:buSzPts val="1400"/>
              <a:buFont typeface="Arial" panose="020B0604020202020204" pitchFamily="34" charset="0"/>
              <a:buChar char="•"/>
            </a:pPr>
            <a:endParaRPr sz="1400" dirty="0">
              <a:solidFill>
                <a:schemeClr val="dk1"/>
              </a:solidFill>
              <a:highlight>
                <a:schemeClr val="lt1"/>
              </a:highlight>
            </a:endParaRPr>
          </a:p>
        </p:txBody>
      </p:sp>
      <p:sp>
        <p:nvSpPr>
          <p:cNvPr id="452" name="Google Shape;452;g2532f4837ad_0_9"/>
          <p:cNvSpPr txBox="1">
            <a:spLocks noGrp="1"/>
          </p:cNvSpPr>
          <p:nvPr>
            <p:ph type="title"/>
          </p:nvPr>
        </p:nvSpPr>
        <p:spPr>
          <a:xfrm>
            <a:off x="1232230" y="404103"/>
            <a:ext cx="10058400" cy="1450800"/>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Future Scope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References</a:t>
            </a:r>
            <a:endParaRPr/>
          </a:p>
        </p:txBody>
      </p:sp>
      <p:sp>
        <p:nvSpPr>
          <p:cNvPr id="468" name="Google Shape;468;p32"/>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91440" algn="l" rtl="0">
              <a:lnSpc>
                <a:spcPct val="100000"/>
              </a:lnSpc>
              <a:spcBef>
                <a:spcPts val="0"/>
              </a:spcBef>
              <a:spcAft>
                <a:spcPts val="0"/>
              </a:spcAft>
              <a:buSzPts val="800"/>
              <a:buChar char=" "/>
            </a:pPr>
            <a:r>
              <a:rPr lang="en-US" sz="800" u="sng">
                <a:solidFill>
                  <a:schemeClr val="dk1"/>
                </a:solidFill>
                <a:hlinkClick r:id="rId3">
                  <a:extLst>
                    <a:ext uri="{A12FA001-AC4F-418D-AE19-62706E023703}">
                      <ahyp:hlinkClr xmlns:ahyp="http://schemas.microsoft.com/office/drawing/2018/hyperlinkcolor" val="tx"/>
                    </a:ext>
                  </a:extLst>
                </a:hlinkClick>
              </a:rPr>
              <a:t>https://www.sciencedirect.com/science/article/abs/pii/S0957417415005126</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4">
                  <a:extLst>
                    <a:ext uri="{A12FA001-AC4F-418D-AE19-62706E023703}">
                      <ahyp:hlinkClr xmlns:ahyp="http://schemas.microsoft.com/office/drawing/2018/hyperlinkcolor" val="tx"/>
                    </a:ext>
                  </a:extLst>
                </a:hlinkClick>
              </a:rPr>
              <a:t>https://www.sciencedirect.com/science/article/abs/pii/S0950705114001440</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5">
                  <a:extLst>
                    <a:ext uri="{A12FA001-AC4F-418D-AE19-62706E023703}">
                      <ahyp:hlinkClr xmlns:ahyp="http://schemas.microsoft.com/office/drawing/2018/hyperlinkcolor" val="tx"/>
                    </a:ext>
                  </a:extLst>
                </a:hlinkClick>
              </a:rPr>
              <a:t>https://peerj.com/articles/cs-476/</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6">
                  <a:extLst>
                    <a:ext uri="{A12FA001-AC4F-418D-AE19-62706E023703}">
                      <ahyp:hlinkClr xmlns:ahyp="http://schemas.microsoft.com/office/drawing/2018/hyperlinkcolor" val="tx"/>
                    </a:ext>
                  </a:extLst>
                </a:hlinkClick>
              </a:rPr>
              <a:t>https://www.kaggle.com/code/shritech1404/bag-of-word-for-stock-market-sentiment-dataset</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7">
                  <a:extLst>
                    <a:ext uri="{A12FA001-AC4F-418D-AE19-62706E023703}">
                      <ahyp:hlinkClr xmlns:ahyp="http://schemas.microsoft.com/office/drawing/2018/hyperlinkcolor" val="tx"/>
                    </a:ext>
                  </a:extLst>
                </a:hlinkClick>
              </a:rPr>
              <a:t>https://www.kaggle.com/code/rohit0906/stock-sentiment-analysis-using-news-headlines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8">
                  <a:extLst>
                    <a:ext uri="{A12FA001-AC4F-418D-AE19-62706E023703}">
                      <ahyp:hlinkClr xmlns:ahyp="http://schemas.microsoft.com/office/drawing/2018/hyperlinkcolor" val="tx"/>
                    </a:ext>
                  </a:extLst>
                </a:hlinkClick>
              </a:rPr>
              <a:t>https://www.kaggle.com/code/satyaprakash13820/stock-sentiment-analysis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4">
                  <a:extLst>
                    <a:ext uri="{A12FA001-AC4F-418D-AE19-62706E023703}">
                      <ahyp:hlinkClr xmlns:ahyp="http://schemas.microsoft.com/office/drawing/2018/hyperlinkcolor" val="tx"/>
                    </a:ext>
                  </a:extLst>
                </a:hlinkClick>
              </a:rPr>
              <a:t>https://www.sciencedirect.com/science/article/abs/pii/S0950705114001440</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9">
                  <a:extLst>
                    <a:ext uri="{A12FA001-AC4F-418D-AE19-62706E023703}">
                      <ahyp:hlinkClr xmlns:ahyp="http://schemas.microsoft.com/office/drawing/2018/hyperlinkcolor" val="tx"/>
                    </a:ext>
                  </a:extLst>
                </a:hlinkClick>
              </a:rPr>
              <a:t>https://www.analyticsvidhya.com/blog/2021/06/vader-for-sentiment-analysis/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10">
                  <a:extLst>
                    <a:ext uri="{A12FA001-AC4F-418D-AE19-62706E023703}">
                      <ahyp:hlinkClr xmlns:ahyp="http://schemas.microsoft.com/office/drawing/2018/hyperlinkcolor" val="tx"/>
                    </a:ext>
                  </a:extLst>
                </a:hlinkClick>
              </a:rPr>
              <a:t>https://www.geeksforgeeks.org/newspaper-article-scraping-curation-python/</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11">
                  <a:extLst>
                    <a:ext uri="{A12FA001-AC4F-418D-AE19-62706E023703}">
                      <ahyp:hlinkClr xmlns:ahyp="http://schemas.microsoft.com/office/drawing/2018/hyperlinkcolor" val="tx"/>
                    </a:ext>
                  </a:extLst>
                </a:hlinkClick>
              </a:rPr>
              <a:t>https://blog.finxter.com/newspaper3k-a-python-library-for-fast-web-scraping/</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2">
                  <a:extLst>
                    <a:ext uri="{A12FA001-AC4F-418D-AE19-62706E023703}">
                      <ahyp:hlinkClr xmlns:ahyp="http://schemas.microsoft.com/office/drawing/2018/hyperlinkcolor" val="tx"/>
                    </a:ext>
                  </a:extLst>
                </a:hlinkClick>
              </a:rPr>
              <a:t>https://github.com/cjhutto/vaderSentiment</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3">
                  <a:extLst>
                    <a:ext uri="{A12FA001-AC4F-418D-AE19-62706E023703}">
                      <ahyp:hlinkClr xmlns:ahyp="http://schemas.microsoft.com/office/drawing/2018/hyperlinkcolor" val="tx"/>
                    </a:ext>
                  </a:extLst>
                </a:hlinkClick>
              </a:rPr>
              <a:t>https://towardsdatascience.com/sentimental-analysis-using-vader-a3415fef7664</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4">
                  <a:extLst>
                    <a:ext uri="{A12FA001-AC4F-418D-AE19-62706E023703}">
                      <ahyp:hlinkClr xmlns:ahyp="http://schemas.microsoft.com/office/drawing/2018/hyperlinkcolor" val="tx"/>
                    </a:ext>
                  </a:extLst>
                </a:hlinkClick>
              </a:rPr>
              <a:t>https://www.nltk.org/_modules/nltk/sentiment/vader.html</a:t>
            </a:r>
            <a:r>
              <a:rPr lang="en-US" sz="800">
                <a:solidFill>
                  <a:schemeClr val="dk1"/>
                </a:solidFil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Architecture Followed</a:t>
            </a:r>
            <a:endParaRPr/>
          </a:p>
        </p:txBody>
      </p:sp>
      <p:sp>
        <p:nvSpPr>
          <p:cNvPr id="185" name="Google Shape;185;p5"/>
          <p:cNvSpPr txBox="1"/>
          <p:nvPr/>
        </p:nvSpPr>
        <p:spPr>
          <a:xfrm>
            <a:off x="1447800" y="34544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 name="Picture 2" descr="A group of icons on a black background&#10;&#10;Description automatically generated with low confidence">
            <a:extLst>
              <a:ext uri="{FF2B5EF4-FFF2-40B4-BE49-F238E27FC236}">
                <a16:creationId xmlns:a16="http://schemas.microsoft.com/office/drawing/2014/main" id="{6714286C-D311-2691-05F4-047C6285B4FE}"/>
              </a:ext>
            </a:extLst>
          </p:cNvPr>
          <p:cNvPicPr>
            <a:picLocks noChangeAspect="1"/>
          </p:cNvPicPr>
          <p:nvPr/>
        </p:nvPicPr>
        <p:blipFill>
          <a:blip r:embed="rId3"/>
          <a:stretch>
            <a:fillRect/>
          </a:stretch>
        </p:blipFill>
        <p:spPr>
          <a:xfrm>
            <a:off x="1840230" y="2101295"/>
            <a:ext cx="8572500" cy="42703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6"/>
          <p:cNvSpPr txBox="1">
            <a:spLocks noGrp="1"/>
          </p:cNvSpPr>
          <p:nvPr>
            <p:ph type="title"/>
          </p:nvPr>
        </p:nvSpPr>
        <p:spPr>
          <a:xfrm>
            <a:off x="1097277" y="824240"/>
            <a:ext cx="8808720" cy="883775"/>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Overview – CRISP MLQ Methodology</a:t>
            </a:r>
            <a:endParaRPr/>
          </a:p>
        </p:txBody>
      </p:sp>
      <p:grpSp>
        <p:nvGrpSpPr>
          <p:cNvPr id="193" name="Google Shape;193;p6"/>
          <p:cNvGrpSpPr/>
          <p:nvPr/>
        </p:nvGrpSpPr>
        <p:grpSpPr>
          <a:xfrm>
            <a:off x="10124765" y="3391130"/>
            <a:ext cx="1358789" cy="543515"/>
            <a:chOff x="3200109" y="2040592"/>
            <a:chExt cx="1358789" cy="543515"/>
          </a:xfrm>
        </p:grpSpPr>
        <p:sp>
          <p:nvSpPr>
            <p:cNvPr id="194" name="Google Shape;194;p6"/>
            <p:cNvSpPr/>
            <p:nvPr/>
          </p:nvSpPr>
          <p:spPr>
            <a:xfrm>
              <a:off x="3200109" y="2040592"/>
              <a:ext cx="1358789" cy="543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txBox="1"/>
            <p:nvPr/>
          </p:nvSpPr>
          <p:spPr>
            <a:xfrm>
              <a:off x="3200109" y="2040592"/>
              <a:ext cx="1358789" cy="5435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p:txBody>
        </p:sp>
      </p:grpSp>
      <p:sp>
        <p:nvSpPr>
          <p:cNvPr id="196" name="Google Shape;196;p6"/>
          <p:cNvSpPr/>
          <p:nvPr/>
        </p:nvSpPr>
        <p:spPr>
          <a:xfrm>
            <a:off x="5228946" y="5507439"/>
            <a:ext cx="1358789" cy="543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6"/>
          <p:cNvGrpSpPr/>
          <p:nvPr/>
        </p:nvGrpSpPr>
        <p:grpSpPr>
          <a:xfrm>
            <a:off x="4226847" y="2034677"/>
            <a:ext cx="3738304" cy="3799931"/>
            <a:chOff x="385316" y="1735"/>
            <a:chExt cx="3738304" cy="3799931"/>
          </a:xfrm>
        </p:grpSpPr>
        <p:sp>
          <p:nvSpPr>
            <p:cNvPr id="198" name="Google Shape;198;p6"/>
            <p:cNvSpPr/>
            <p:nvPr/>
          </p:nvSpPr>
          <p:spPr>
            <a:xfrm>
              <a:off x="1742590" y="1735"/>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1775074" y="34219"/>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Understanding – Business and Data</a:t>
              </a:r>
              <a:endParaRPr/>
            </a:p>
          </p:txBody>
        </p:sp>
        <p:sp>
          <p:nvSpPr>
            <p:cNvPr id="200" name="Google Shape;200;p6"/>
            <p:cNvSpPr/>
            <p:nvPr/>
          </p:nvSpPr>
          <p:spPr>
            <a:xfrm>
              <a:off x="687224" y="334456"/>
              <a:ext cx="3134489" cy="3134489"/>
            </a:xfrm>
            <a:custGeom>
              <a:avLst/>
              <a:gdLst/>
              <a:ahLst/>
              <a:cxnLst/>
              <a:rect l="l" t="t" r="r" b="b"/>
              <a:pathLst>
                <a:path w="120000" h="120000" extrusionOk="0">
                  <a:moveTo>
                    <a:pt x="84523" y="5240"/>
                  </a:moveTo>
                  <a:lnTo>
                    <a:pt x="84523" y="5240"/>
                  </a:lnTo>
                  <a:cubicBezTo>
                    <a:pt x="89434" y="7439"/>
                    <a:pt x="94027" y="10289"/>
                    <a:pt x="98179" y="13714"/>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099863" y="785357"/>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txBox="1"/>
            <p:nvPr/>
          </p:nvSpPr>
          <p:spPr>
            <a:xfrm>
              <a:off x="3132347" y="817841"/>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Data – Collection and Preparation, and Quality Verification</a:t>
              </a:r>
              <a:endParaRPr sz="800">
                <a:solidFill>
                  <a:srgbClr val="8B6C51"/>
                </a:solidFill>
                <a:latin typeface="Arial"/>
                <a:ea typeface="Arial"/>
                <a:cs typeface="Arial"/>
                <a:sym typeface="Arial"/>
              </a:endParaRPr>
            </a:p>
          </p:txBody>
        </p:sp>
        <p:sp>
          <p:nvSpPr>
            <p:cNvPr id="203" name="Google Shape;203;p6"/>
            <p:cNvSpPr/>
            <p:nvPr/>
          </p:nvSpPr>
          <p:spPr>
            <a:xfrm>
              <a:off x="687224" y="334456"/>
              <a:ext cx="3134489" cy="3134489"/>
            </a:xfrm>
            <a:custGeom>
              <a:avLst/>
              <a:gdLst/>
              <a:ahLst/>
              <a:cxnLst/>
              <a:rect l="l" t="t" r="r" b="b"/>
              <a:pathLst>
                <a:path w="120000" h="120000" extrusionOk="0">
                  <a:moveTo>
                    <a:pt x="119065" y="49450"/>
                  </a:moveTo>
                  <a:lnTo>
                    <a:pt x="119065" y="49450"/>
                  </a:lnTo>
                  <a:cubicBezTo>
                    <a:pt x="120311" y="56428"/>
                    <a:pt x="120311" y="63571"/>
                    <a:pt x="119065" y="70549"/>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3099863" y="2352602"/>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txBox="1"/>
            <p:nvPr/>
          </p:nvSpPr>
          <p:spPr>
            <a:xfrm>
              <a:off x="3132347" y="2385086"/>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Modelling</a:t>
              </a:r>
              <a:endParaRPr/>
            </a:p>
          </p:txBody>
        </p:sp>
        <p:sp>
          <p:nvSpPr>
            <p:cNvPr id="206" name="Google Shape;206;p6"/>
            <p:cNvSpPr/>
            <p:nvPr/>
          </p:nvSpPr>
          <p:spPr>
            <a:xfrm>
              <a:off x="687224" y="334456"/>
              <a:ext cx="3134489" cy="3134489"/>
            </a:xfrm>
            <a:custGeom>
              <a:avLst/>
              <a:gdLst/>
              <a:ahLst/>
              <a:cxnLst/>
              <a:rect l="l" t="t" r="r" b="b"/>
              <a:pathLst>
                <a:path w="120000" h="120000" extrusionOk="0">
                  <a:moveTo>
                    <a:pt x="98178" y="106286"/>
                  </a:moveTo>
                  <a:cubicBezTo>
                    <a:pt x="94027" y="109710"/>
                    <a:pt x="89434" y="112560"/>
                    <a:pt x="84522" y="114760"/>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742590" y="3136224"/>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txBox="1"/>
            <p:nvPr/>
          </p:nvSpPr>
          <p:spPr>
            <a:xfrm>
              <a:off x="1775074" y="3168708"/>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Evaluation</a:t>
              </a:r>
              <a:endParaRPr/>
            </a:p>
          </p:txBody>
        </p:sp>
        <p:sp>
          <p:nvSpPr>
            <p:cNvPr id="209" name="Google Shape;209;p6"/>
            <p:cNvSpPr/>
            <p:nvPr/>
          </p:nvSpPr>
          <p:spPr>
            <a:xfrm>
              <a:off x="687224" y="334456"/>
              <a:ext cx="3134489" cy="3134489"/>
            </a:xfrm>
            <a:custGeom>
              <a:avLst/>
              <a:gdLst/>
              <a:ahLst/>
              <a:cxnLst/>
              <a:rect l="l" t="t" r="r" b="b"/>
              <a:pathLst>
                <a:path w="120000" h="120000" extrusionOk="0">
                  <a:moveTo>
                    <a:pt x="35477" y="114760"/>
                  </a:moveTo>
                  <a:lnTo>
                    <a:pt x="35477" y="114760"/>
                  </a:lnTo>
                  <a:cubicBezTo>
                    <a:pt x="30566" y="112561"/>
                    <a:pt x="25973" y="109711"/>
                    <a:pt x="21821" y="106286"/>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385316" y="2352602"/>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p:nvPr/>
          </p:nvSpPr>
          <p:spPr>
            <a:xfrm>
              <a:off x="417800" y="2385086"/>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Model Deployment</a:t>
              </a:r>
              <a:endParaRPr/>
            </a:p>
          </p:txBody>
        </p:sp>
        <p:sp>
          <p:nvSpPr>
            <p:cNvPr id="212" name="Google Shape;212;p6"/>
            <p:cNvSpPr/>
            <p:nvPr/>
          </p:nvSpPr>
          <p:spPr>
            <a:xfrm>
              <a:off x="687224" y="334456"/>
              <a:ext cx="3134489" cy="3134489"/>
            </a:xfrm>
            <a:custGeom>
              <a:avLst/>
              <a:gdLst/>
              <a:ahLst/>
              <a:cxnLst/>
              <a:rect l="l" t="t" r="r" b="b"/>
              <a:pathLst>
                <a:path w="120000" h="120000" extrusionOk="0">
                  <a:moveTo>
                    <a:pt x="935" y="70550"/>
                  </a:moveTo>
                  <a:lnTo>
                    <a:pt x="935" y="70550"/>
                  </a:lnTo>
                  <a:cubicBezTo>
                    <a:pt x="-311" y="63572"/>
                    <a:pt x="-311" y="56429"/>
                    <a:pt x="935" y="49451"/>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385316" y="785357"/>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txBox="1"/>
            <p:nvPr/>
          </p:nvSpPr>
          <p:spPr>
            <a:xfrm>
              <a:off x="417800" y="817841"/>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Monitoring and Maintenance</a:t>
              </a:r>
              <a:endParaRPr/>
            </a:p>
          </p:txBody>
        </p:sp>
        <p:sp>
          <p:nvSpPr>
            <p:cNvPr id="215" name="Google Shape;215;p6"/>
            <p:cNvSpPr/>
            <p:nvPr/>
          </p:nvSpPr>
          <p:spPr>
            <a:xfrm>
              <a:off x="687224" y="334456"/>
              <a:ext cx="3134489" cy="3134489"/>
            </a:xfrm>
            <a:custGeom>
              <a:avLst/>
              <a:gdLst/>
              <a:ahLst/>
              <a:cxnLst/>
              <a:rect l="l" t="t" r="r" b="b"/>
              <a:pathLst>
                <a:path w="120000" h="120000" extrusionOk="0">
                  <a:moveTo>
                    <a:pt x="21822" y="13714"/>
                  </a:moveTo>
                  <a:lnTo>
                    <a:pt x="21822" y="13714"/>
                  </a:lnTo>
                  <a:cubicBezTo>
                    <a:pt x="25973" y="10290"/>
                    <a:pt x="30566" y="7440"/>
                    <a:pt x="35478" y="5240"/>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Understanding – Business and Data </a:t>
            </a:r>
            <a:endParaRPr/>
          </a:p>
        </p:txBody>
      </p:sp>
      <p:sp>
        <p:nvSpPr>
          <p:cNvPr id="222" name="Google Shape;222;p7"/>
          <p:cNvSpPr txBox="1">
            <a:spLocks noGrp="1"/>
          </p:cNvSpPr>
          <p:nvPr>
            <p:ph type="body" idx="1"/>
          </p:nvPr>
        </p:nvSpPr>
        <p:spPr>
          <a:xfrm>
            <a:off x="1189564" y="1765300"/>
            <a:ext cx="4547452"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PROBLEM STATEMENT</a:t>
            </a:r>
            <a:endParaRPr/>
          </a:p>
        </p:txBody>
      </p:sp>
      <p:sp>
        <p:nvSpPr>
          <p:cNvPr id="223" name="Google Shape;223;p7"/>
          <p:cNvSpPr txBox="1">
            <a:spLocks noGrp="1"/>
          </p:cNvSpPr>
          <p:nvPr>
            <p:ph type="body" idx="2"/>
          </p:nvPr>
        </p:nvSpPr>
        <p:spPr>
          <a:xfrm>
            <a:off x="1097280" y="2361374"/>
            <a:ext cx="4639736" cy="2910821"/>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200"/>
              <a:buNone/>
            </a:pPr>
            <a:r>
              <a:rPr lang="en-US" sz="1200"/>
              <a:t>Stock prices fluctuate rapidly multiple times within a second. Investing in stocks using a hunch may throw us into losses, but taking an informed decision will always yield good results. There are a lot of stock value prediction models out in the market, but alas! all those models have poor accuracy. </a:t>
            </a:r>
            <a:endParaRPr/>
          </a:p>
        </p:txBody>
      </p:sp>
      <p:sp>
        <p:nvSpPr>
          <p:cNvPr id="224" name="Google Shape;224;p7"/>
          <p:cNvSpPr txBox="1">
            <a:spLocks noGrp="1"/>
          </p:cNvSpPr>
          <p:nvPr>
            <p:ph type="body" idx="3"/>
          </p:nvPr>
        </p:nvSpPr>
        <p:spPr>
          <a:xfrm>
            <a:off x="6515944" y="1765300"/>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BUSINESS OBJECTIVE</a:t>
            </a:r>
            <a:endParaRPr/>
          </a:p>
        </p:txBody>
      </p:sp>
      <p:sp>
        <p:nvSpPr>
          <p:cNvPr id="225" name="Google Shape;225;p7"/>
          <p:cNvSpPr txBox="1">
            <a:spLocks noGrp="1"/>
          </p:cNvSpPr>
          <p:nvPr>
            <p:ph type="body" idx="4"/>
          </p:nvPr>
        </p:nvSpPr>
        <p:spPr>
          <a:xfrm>
            <a:off x="6388943" y="2297873"/>
            <a:ext cx="5189337" cy="3807505"/>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200"/>
              <a:buFont typeface="Arial"/>
              <a:buChar char="•"/>
            </a:pPr>
            <a:r>
              <a:rPr lang="en-US" sz="1200"/>
              <a:t>Minimize Risks, Minimize Losses and Maximize Profits</a:t>
            </a:r>
            <a:endParaRPr/>
          </a:p>
          <a:p>
            <a:pPr marL="91440" lvl="0" indent="-91440" algn="just" rtl="0">
              <a:lnSpc>
                <a:spcPct val="120000"/>
              </a:lnSpc>
              <a:spcBef>
                <a:spcPts val="1400"/>
              </a:spcBef>
              <a:spcAft>
                <a:spcPts val="0"/>
              </a:spcAft>
              <a:buSzPts val="1200"/>
              <a:buFont typeface="Arial"/>
              <a:buChar char="•"/>
            </a:pPr>
            <a:r>
              <a:rPr lang="en-US" sz="1200"/>
              <a:t>Investment decision-making: The primary objective is to assist investors in making informed investment decisions by predicting market highs and lows based on sentimental analysis.</a:t>
            </a:r>
            <a:endParaRPr/>
          </a:p>
          <a:p>
            <a:pPr marL="91440" lvl="0" indent="-91440" algn="just" rtl="0">
              <a:lnSpc>
                <a:spcPct val="120000"/>
              </a:lnSpc>
              <a:spcBef>
                <a:spcPts val="1400"/>
              </a:spcBef>
              <a:spcAft>
                <a:spcPts val="0"/>
              </a:spcAft>
              <a:buSzPts val="1200"/>
              <a:buFont typeface="Arial"/>
              <a:buChar char="•"/>
            </a:pPr>
            <a:r>
              <a:rPr lang="en-US" sz="1200"/>
              <a:t>Risk management: Objective is to help users to manage risks associated with investments by providing accurate predictions of market highs and lows, which could help them make informed decisions.</a:t>
            </a:r>
            <a:endParaRPr/>
          </a:p>
          <a:p>
            <a:pPr marL="91440" lvl="0" indent="-91440" algn="just" rtl="0">
              <a:lnSpc>
                <a:spcPct val="120000"/>
              </a:lnSpc>
              <a:spcBef>
                <a:spcPts val="1400"/>
              </a:spcBef>
              <a:spcAft>
                <a:spcPts val="0"/>
              </a:spcAft>
              <a:buSzPts val="1200"/>
              <a:buFont typeface="Arial"/>
              <a:buChar char="•"/>
            </a:pPr>
            <a:r>
              <a:rPr lang="en-US" sz="1200"/>
              <a:t>Customer sentiment analysis: Possible objective could be to gain insights into customer sentiment by analysing their reactions to different external events. This information could then be used to improve customer satisfaction and loyalty.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Understanding – Business and Data……… </a:t>
            </a:r>
            <a:r>
              <a:rPr lang="en-US" sz="1800"/>
              <a:t>continued </a:t>
            </a:r>
            <a:endParaRPr/>
          </a:p>
        </p:txBody>
      </p:sp>
      <p:sp>
        <p:nvSpPr>
          <p:cNvPr id="233" name="Google Shape;233;p8"/>
          <p:cNvSpPr txBox="1">
            <a:spLocks noGrp="1"/>
          </p:cNvSpPr>
          <p:nvPr>
            <p:ph type="body" idx="1"/>
          </p:nvPr>
        </p:nvSpPr>
        <p:spPr>
          <a:xfrm>
            <a:off x="514123" y="2034971"/>
            <a:ext cx="3138390" cy="736282"/>
          </a:xfrm>
          <a:prstGeom prst="rect">
            <a:avLst/>
          </a:prstGeom>
          <a:noFill/>
          <a:ln>
            <a:noFill/>
          </a:ln>
        </p:spPr>
        <p:txBody>
          <a:bodyPr spcFirstLastPara="1" wrap="square" lIns="91425" tIns="109725" rIns="91425" bIns="91425" anchor="ctr" anchorCtr="0">
            <a:noAutofit/>
          </a:bodyPr>
          <a:lstStyle/>
          <a:p>
            <a:pPr marL="0" lvl="0" indent="0" algn="l" rtl="0">
              <a:lnSpc>
                <a:spcPct val="120000"/>
              </a:lnSpc>
              <a:spcBef>
                <a:spcPts val="0"/>
              </a:spcBef>
              <a:spcAft>
                <a:spcPts val="0"/>
              </a:spcAft>
              <a:buSzPts val="1800"/>
              <a:buNone/>
            </a:pPr>
            <a:r>
              <a:rPr lang="en-US" sz="1800"/>
              <a:t>SUCCESS CRITERIA</a:t>
            </a:r>
            <a:endParaRPr/>
          </a:p>
        </p:txBody>
      </p:sp>
      <p:sp>
        <p:nvSpPr>
          <p:cNvPr id="234" name="Google Shape;234;p8"/>
          <p:cNvSpPr txBox="1">
            <a:spLocks noGrp="1"/>
          </p:cNvSpPr>
          <p:nvPr>
            <p:ph type="body" idx="2"/>
          </p:nvPr>
        </p:nvSpPr>
        <p:spPr>
          <a:xfrm>
            <a:off x="494271" y="2524593"/>
            <a:ext cx="5597150" cy="3923069"/>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200"/>
              <a:buNone/>
            </a:pPr>
            <a:r>
              <a:rPr lang="en-US" sz="1200"/>
              <a:t>Investment Decision-making: Accuracy of the predictions of market highs and lows.</a:t>
            </a:r>
            <a:endParaRPr/>
          </a:p>
          <a:p>
            <a:pPr marL="0" lvl="0" indent="0" algn="just" rtl="0">
              <a:lnSpc>
                <a:spcPct val="120000"/>
              </a:lnSpc>
              <a:spcBef>
                <a:spcPts val="1400"/>
              </a:spcBef>
              <a:spcAft>
                <a:spcPts val="0"/>
              </a:spcAft>
              <a:buSzPts val="1200"/>
              <a:buNone/>
            </a:pPr>
            <a:r>
              <a:rPr lang="en-US" sz="1200"/>
              <a:t>Risk management: Ability of the machine learning model to accurately predict market highs and lows for the User. </a:t>
            </a:r>
            <a:endParaRPr/>
          </a:p>
          <a:p>
            <a:pPr marL="0" lvl="0" indent="0" algn="just" rtl="0">
              <a:lnSpc>
                <a:spcPct val="120000"/>
              </a:lnSpc>
              <a:spcBef>
                <a:spcPts val="1400"/>
              </a:spcBef>
              <a:spcAft>
                <a:spcPts val="0"/>
              </a:spcAft>
              <a:buSzPts val="1200"/>
              <a:buNone/>
            </a:pPr>
            <a:r>
              <a:rPr lang="en-US" sz="1200"/>
              <a:t>Customer sentiment analysis: Ability of the machine learning model to accurately analyse customer sentiment and provide insights that can be used to improve customer satisfaction and loyalty.</a:t>
            </a:r>
            <a:endParaRPr/>
          </a:p>
          <a:p>
            <a:pPr marL="0" lvl="0" indent="0" algn="just" rtl="0">
              <a:lnSpc>
                <a:spcPct val="120000"/>
              </a:lnSpc>
              <a:spcBef>
                <a:spcPts val="1400"/>
              </a:spcBef>
              <a:spcAft>
                <a:spcPts val="0"/>
              </a:spcAft>
              <a:buSzPts val="1200"/>
              <a:buNone/>
            </a:pPr>
            <a:r>
              <a:rPr lang="en-US" sz="1200"/>
              <a:t>IF THE ABOVE CRITERIA MATCHES, THE MODEL IS SAID TO BE A SUCCESSFUL!!!</a:t>
            </a:r>
            <a:endParaRPr/>
          </a:p>
        </p:txBody>
      </p:sp>
      <p:sp>
        <p:nvSpPr>
          <p:cNvPr id="235" name="Google Shape;235;p8"/>
          <p:cNvSpPr txBox="1">
            <a:spLocks noGrp="1"/>
          </p:cNvSpPr>
          <p:nvPr>
            <p:ph type="body" idx="3"/>
          </p:nvPr>
        </p:nvSpPr>
        <p:spPr>
          <a:xfrm>
            <a:off x="6100579" y="1666830"/>
            <a:ext cx="2607035"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1800"/>
              <a:buNone/>
            </a:pPr>
            <a:r>
              <a:rPr lang="en-US" sz="1800"/>
              <a:t>FEASIBILITY </a:t>
            </a:r>
            <a:endParaRPr sz="2800"/>
          </a:p>
        </p:txBody>
      </p:sp>
      <p:sp>
        <p:nvSpPr>
          <p:cNvPr id="236" name="Google Shape;236;p8"/>
          <p:cNvSpPr txBox="1">
            <a:spLocks noGrp="1"/>
          </p:cNvSpPr>
          <p:nvPr>
            <p:ph type="body" idx="4"/>
          </p:nvPr>
        </p:nvSpPr>
        <p:spPr>
          <a:xfrm>
            <a:off x="6100580" y="2161305"/>
            <a:ext cx="5793415" cy="2616047"/>
          </a:xfrm>
          <a:prstGeom prst="rect">
            <a:avLst/>
          </a:prstGeom>
          <a:noFill/>
          <a:ln>
            <a:noFill/>
          </a:ln>
        </p:spPr>
        <p:txBody>
          <a:bodyPr spcFirstLastPara="1" wrap="square" lIns="109725" tIns="109725" rIns="109725" bIns="91425" anchor="t" anchorCtr="0">
            <a:noAutofit/>
          </a:bodyPr>
          <a:lstStyle/>
          <a:p>
            <a:pPr marL="91440" lvl="0" indent="-91440" algn="just" rtl="0">
              <a:lnSpc>
                <a:spcPct val="100000"/>
              </a:lnSpc>
              <a:spcBef>
                <a:spcPts val="0"/>
              </a:spcBef>
              <a:spcAft>
                <a:spcPts val="0"/>
              </a:spcAft>
              <a:buSzPts val="1200"/>
              <a:buFont typeface="Arial"/>
              <a:buChar char="•"/>
            </a:pPr>
            <a:r>
              <a:rPr lang="en-US" sz="1200"/>
              <a:t>Data Availability: Data source, quality, size, format and collection issues must be considered for successful machine learning model.</a:t>
            </a:r>
            <a:endParaRPr/>
          </a:p>
          <a:p>
            <a:pPr marL="91440" lvl="0" indent="-91440" algn="just" rtl="0">
              <a:lnSpc>
                <a:spcPct val="100000"/>
              </a:lnSpc>
              <a:spcBef>
                <a:spcPts val="1400"/>
              </a:spcBef>
              <a:spcAft>
                <a:spcPts val="0"/>
              </a:spcAft>
              <a:buSzPts val="1200"/>
              <a:buFont typeface="Arial"/>
              <a:buChar char="•"/>
            </a:pPr>
            <a:r>
              <a:rPr lang="en-US" sz="1200"/>
              <a:t>Technical Feasibility: Evaluate the model  technical feasibility, requirements, challenges and tools needed for machine learning model implementation.</a:t>
            </a:r>
            <a:endParaRPr/>
          </a:p>
          <a:p>
            <a:pPr marL="91440" lvl="0" indent="-91440" algn="just" rtl="0">
              <a:lnSpc>
                <a:spcPct val="100000"/>
              </a:lnSpc>
              <a:spcBef>
                <a:spcPts val="1400"/>
              </a:spcBef>
              <a:spcAft>
                <a:spcPts val="0"/>
              </a:spcAft>
              <a:buSzPts val="1200"/>
              <a:buFont typeface="Arial"/>
              <a:buChar char="•"/>
            </a:pPr>
            <a:r>
              <a:rPr lang="en-US" sz="1200"/>
              <a:t>Business Impact: Evaluate the model potential ROI, risks, benefits, challenges, and opportunities for business impact assessment.</a:t>
            </a:r>
            <a:endParaRPr/>
          </a:p>
          <a:p>
            <a:pPr marL="91440" lvl="0" indent="-91440" algn="just" rtl="0">
              <a:lnSpc>
                <a:spcPct val="100000"/>
              </a:lnSpc>
              <a:spcBef>
                <a:spcPts val="1400"/>
              </a:spcBef>
              <a:spcAft>
                <a:spcPts val="0"/>
              </a:spcAft>
              <a:buSzPts val="1200"/>
              <a:buFont typeface="Arial"/>
              <a:buChar char="•"/>
            </a:pPr>
            <a:r>
              <a:rPr lang="en-US" sz="1200"/>
              <a:t>Legal Constraints: None.</a:t>
            </a:r>
            <a:endParaRPr/>
          </a:p>
        </p:txBody>
      </p:sp>
      <p:sp>
        <p:nvSpPr>
          <p:cNvPr id="237" name="Google Shape;237;p8"/>
          <p:cNvSpPr txBox="1"/>
          <p:nvPr/>
        </p:nvSpPr>
        <p:spPr>
          <a:xfrm>
            <a:off x="6100580" y="5456399"/>
            <a:ext cx="5793415" cy="1639127"/>
          </a:xfrm>
          <a:prstGeom prst="rect">
            <a:avLst/>
          </a:prstGeom>
          <a:noFill/>
          <a:ln>
            <a:noFill/>
          </a:ln>
        </p:spPr>
        <p:txBody>
          <a:bodyPr spcFirstLastPara="1" wrap="square" lIns="109725" tIns="109725" rIns="109725" bIns="91425" anchor="t" anchorCtr="0">
            <a:noAutofit/>
          </a:bodyPr>
          <a:lstStyle/>
          <a:p>
            <a:pPr marL="91440" marR="0" lvl="0" indent="-91440" algn="just" rtl="0">
              <a:lnSpc>
                <a:spcPct val="100000"/>
              </a:lnSpc>
              <a:spcBef>
                <a:spcPts val="0"/>
              </a:spcBef>
              <a:spcAft>
                <a:spcPts val="0"/>
              </a:spcAft>
              <a:buClr>
                <a:schemeClr val="accent1"/>
              </a:buClr>
              <a:buSzPts val="1200"/>
              <a:buFont typeface="Calibri"/>
              <a:buChar char=" "/>
            </a:pPr>
            <a:r>
              <a:rPr lang="en-US" sz="1200">
                <a:solidFill>
                  <a:srgbClr val="3F3F3F"/>
                </a:solidFill>
                <a:latin typeface="Arial"/>
                <a:ea typeface="Arial"/>
                <a:cs typeface="Arial"/>
                <a:sym typeface="Arial"/>
              </a:rPr>
              <a:t>Build a stock market sentiment analysis model using news from online portal, social media platforms and other web sources.</a:t>
            </a:r>
            <a:endParaRPr sz="1200">
              <a:solidFill>
                <a:srgbClr val="3F3F3F"/>
              </a:solidFill>
              <a:latin typeface="Arial"/>
              <a:ea typeface="Arial"/>
              <a:cs typeface="Arial"/>
              <a:sym typeface="Arial"/>
            </a:endParaRPr>
          </a:p>
        </p:txBody>
      </p:sp>
      <p:sp>
        <p:nvSpPr>
          <p:cNvPr id="238" name="Google Shape;238;p8"/>
          <p:cNvSpPr txBox="1"/>
          <p:nvPr/>
        </p:nvSpPr>
        <p:spPr>
          <a:xfrm>
            <a:off x="6100579" y="4777352"/>
            <a:ext cx="4530429" cy="847214"/>
          </a:xfrm>
          <a:prstGeom prst="rect">
            <a:avLst/>
          </a:prstGeom>
          <a:noFill/>
          <a:ln>
            <a:noFill/>
          </a:ln>
        </p:spPr>
        <p:txBody>
          <a:bodyPr spcFirstLastPara="1" wrap="square" lIns="91425" tIns="109725" rIns="91425" bIns="91425" anchor="ctr" anchorCtr="0">
            <a:normAutofit lnSpcReduction="10000"/>
          </a:bodyPr>
          <a:lstStyle/>
          <a:p>
            <a:pPr marL="0" marR="0" lvl="0" indent="0" algn="l" rtl="0">
              <a:lnSpc>
                <a:spcPct val="120000"/>
              </a:lnSpc>
              <a:spcBef>
                <a:spcPts val="0"/>
              </a:spcBef>
              <a:spcAft>
                <a:spcPts val="0"/>
              </a:spcAft>
              <a:buClr>
                <a:schemeClr val="accent1"/>
              </a:buClr>
              <a:buSzPts val="1800"/>
              <a:buFont typeface="Calibri"/>
              <a:buNone/>
            </a:pPr>
            <a:r>
              <a:rPr lang="en-US" sz="1800" b="0" cap="none">
                <a:solidFill>
                  <a:schemeClr val="dk1"/>
                </a:solidFill>
                <a:latin typeface="Arial"/>
                <a:ea typeface="Arial"/>
                <a:cs typeface="Arial"/>
                <a:sym typeface="Arial"/>
              </a:rPr>
              <a:t>MACHINE LEARNING APPLICATION SCOPE </a:t>
            </a:r>
            <a:endParaRPr sz="2800" b="0"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Data – Collection and Preparation, and Quality Verification</a:t>
            </a:r>
            <a:endParaRPr/>
          </a:p>
        </p:txBody>
      </p:sp>
      <p:sp>
        <p:nvSpPr>
          <p:cNvPr id="246" name="Google Shape;246;p9"/>
          <p:cNvSpPr txBox="1">
            <a:spLocks noGrp="1"/>
          </p:cNvSpPr>
          <p:nvPr>
            <p:ph type="body" idx="1"/>
          </p:nvPr>
        </p:nvSpPr>
        <p:spPr>
          <a:xfrm>
            <a:off x="843280" y="2260441"/>
            <a:ext cx="4986020" cy="3316394"/>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Select Key Performance Indicators (KPIs): Relevant Variables to be decided </a:t>
            </a:r>
            <a:endParaRPr/>
          </a:p>
          <a:p>
            <a:pPr marL="91440" lvl="0" indent="-91440" algn="just" rtl="0">
              <a:lnSpc>
                <a:spcPct val="120000"/>
              </a:lnSpc>
              <a:spcBef>
                <a:spcPts val="1400"/>
              </a:spcBef>
              <a:spcAft>
                <a:spcPts val="0"/>
              </a:spcAft>
              <a:buSzPts val="1400"/>
              <a:buChar char=" "/>
            </a:pPr>
            <a:r>
              <a:rPr lang="en-US" sz="1400"/>
              <a:t>Select Data: Historical data of selected KPIs and news articles with relevant keywords.</a:t>
            </a:r>
            <a:endParaRPr/>
          </a:p>
          <a:p>
            <a:pPr marL="91440" lvl="0" indent="-91440" algn="just" rtl="0">
              <a:lnSpc>
                <a:spcPct val="120000"/>
              </a:lnSpc>
              <a:spcBef>
                <a:spcPts val="1400"/>
              </a:spcBef>
              <a:spcAft>
                <a:spcPts val="0"/>
              </a:spcAft>
              <a:buSzPts val="1400"/>
              <a:buChar char=" "/>
            </a:pPr>
            <a:r>
              <a:rPr lang="en-US" sz="1400"/>
              <a:t>Clean Data: No noise reduction necessary, missing values can be filled using EDA.</a:t>
            </a:r>
            <a:endParaRPr/>
          </a:p>
          <a:p>
            <a:pPr marL="91440" lvl="0" indent="-91440" algn="just" rtl="0">
              <a:lnSpc>
                <a:spcPct val="120000"/>
              </a:lnSpc>
              <a:spcBef>
                <a:spcPts val="1400"/>
              </a:spcBef>
              <a:spcAft>
                <a:spcPts val="0"/>
              </a:spcAft>
              <a:buSzPts val="1400"/>
              <a:buChar char=" "/>
            </a:pPr>
            <a:r>
              <a:rPr lang="en-US" sz="1400"/>
              <a:t>Construct Data: Derive the Sentiment (Target Variable).</a:t>
            </a:r>
            <a:endParaRPr/>
          </a:p>
          <a:p>
            <a:pPr marL="91440" lvl="0" indent="-91440" algn="just" rtl="0">
              <a:lnSpc>
                <a:spcPct val="120000"/>
              </a:lnSpc>
              <a:spcBef>
                <a:spcPts val="1400"/>
              </a:spcBef>
              <a:spcAft>
                <a:spcPts val="0"/>
              </a:spcAft>
              <a:buSzPts val="1400"/>
              <a:buChar char=" "/>
            </a:pPr>
            <a:r>
              <a:rPr lang="en-US" sz="1400"/>
              <a:t>Standardize Data: CSV files and perform normalization if needed.</a:t>
            </a:r>
            <a:endParaRPr/>
          </a:p>
        </p:txBody>
      </p:sp>
      <p:sp>
        <p:nvSpPr>
          <p:cNvPr id="247" name="Google Shape;247;p9"/>
          <p:cNvSpPr txBox="1"/>
          <p:nvPr/>
        </p:nvSpPr>
        <p:spPr>
          <a:xfrm>
            <a:off x="843279" y="1892300"/>
            <a:ext cx="4867909" cy="736282"/>
          </a:xfrm>
          <a:prstGeom prst="rect">
            <a:avLst/>
          </a:prstGeom>
          <a:noFill/>
          <a:ln>
            <a:noFill/>
          </a:ln>
        </p:spPr>
        <p:txBody>
          <a:bodyPr spcFirstLastPara="1" wrap="square" lIns="109725" tIns="109725" rIns="109725" bIns="91425" anchor="t" anchorCtr="0">
            <a:normAutofit/>
          </a:bodyPr>
          <a:lstStyle/>
          <a:p>
            <a:pPr marL="0" marR="0" lvl="0" indent="0" algn="l" rtl="0">
              <a:lnSpc>
                <a:spcPct val="120000"/>
              </a:lnSpc>
              <a:spcBef>
                <a:spcPts val="0"/>
              </a:spcBef>
              <a:spcAft>
                <a:spcPts val="0"/>
              </a:spcAft>
              <a:buClr>
                <a:schemeClr val="accent1"/>
              </a:buClr>
              <a:buSzPts val="2000"/>
              <a:buFont typeface="Calibri"/>
              <a:buNone/>
            </a:pPr>
            <a:r>
              <a:rPr lang="en-US" sz="2000">
                <a:solidFill>
                  <a:srgbClr val="3F3F3F"/>
                </a:solidFill>
                <a:latin typeface="Arial"/>
                <a:ea typeface="Arial"/>
                <a:cs typeface="Arial"/>
                <a:sym typeface="Arial"/>
              </a:rPr>
              <a:t>Data Collection and Preparation</a:t>
            </a:r>
            <a:endParaRPr/>
          </a:p>
        </p:txBody>
      </p:sp>
      <p:sp>
        <p:nvSpPr>
          <p:cNvPr id="248" name="Google Shape;248;p9"/>
          <p:cNvSpPr txBox="1"/>
          <p:nvPr/>
        </p:nvSpPr>
        <p:spPr>
          <a:xfrm>
            <a:off x="4809912" y="2260440"/>
            <a:ext cx="4224020" cy="3316394"/>
          </a:xfrm>
          <a:prstGeom prst="rect">
            <a:avLst/>
          </a:prstGeom>
          <a:noFill/>
          <a:ln>
            <a:noFill/>
          </a:ln>
        </p:spPr>
        <p:txBody>
          <a:bodyPr spcFirstLastPara="1" wrap="square" lIns="109725" tIns="109725" rIns="109725" bIns="91425" anchor="t" anchorCtr="0">
            <a:noAutofit/>
          </a:bodyPr>
          <a:lstStyle/>
          <a:p>
            <a:pPr marL="91440" marR="0" lvl="0" indent="-2539" algn="just" rtl="0">
              <a:lnSpc>
                <a:spcPct val="120000"/>
              </a:lnSpc>
              <a:spcBef>
                <a:spcPts val="0"/>
              </a:spcBef>
              <a:spcAft>
                <a:spcPts val="0"/>
              </a:spcAft>
              <a:buClr>
                <a:schemeClr val="accent1"/>
              </a:buClr>
              <a:buSzPts val="1400"/>
              <a:buFont typeface="Calibri"/>
              <a:buNone/>
            </a:pPr>
            <a:endParaRPr sz="1400">
              <a:solidFill>
                <a:srgbClr val="3F3F3F"/>
              </a:solidFill>
              <a:latin typeface="Arial"/>
              <a:ea typeface="Arial"/>
              <a:cs typeface="Arial"/>
              <a:sym typeface="Arial"/>
            </a:endParaRPr>
          </a:p>
        </p:txBody>
      </p:sp>
      <p:sp>
        <p:nvSpPr>
          <p:cNvPr id="249" name="Google Shape;249;p9"/>
          <p:cNvSpPr txBox="1"/>
          <p:nvPr/>
        </p:nvSpPr>
        <p:spPr>
          <a:xfrm>
            <a:off x="6480812" y="2260440"/>
            <a:ext cx="5233244" cy="3748194"/>
          </a:xfrm>
          <a:prstGeom prst="rect">
            <a:avLst/>
          </a:prstGeom>
          <a:noFill/>
          <a:ln>
            <a:noFill/>
          </a:ln>
        </p:spPr>
        <p:txBody>
          <a:bodyPr spcFirstLastPara="1" wrap="square" lIns="109725" tIns="109725" rIns="109725" bIns="91425" anchor="t" anchorCtr="0">
            <a:noAutofit/>
          </a:bodyPr>
          <a:lstStyle/>
          <a:p>
            <a:pPr marL="91440" marR="0" lvl="0" indent="-91440" algn="just" rtl="0">
              <a:lnSpc>
                <a:spcPct val="120000"/>
              </a:lnSpc>
              <a:spcBef>
                <a:spcPts val="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Selected KPIs: Performance, Valuation, Growth, Profitability, Total Revenue, Profit Before Tax (PBT), Earnings Before Interest, Taxes, and Amortization (EBITDA), and Price to Earnings  (PE) Ratio.</a:t>
            </a:r>
            <a:endParaRPr/>
          </a:p>
          <a:p>
            <a:pPr marL="91440" marR="0" lvl="0" indent="-91440" algn="just" rtl="0">
              <a:lnSpc>
                <a:spcPct val="120000"/>
              </a:lnSpc>
              <a:spcBef>
                <a:spcPts val="140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Data Requirements: Quantitative and Qualitative data, including Currency and Ratio.</a:t>
            </a:r>
            <a:endParaRPr/>
          </a:p>
          <a:p>
            <a:pPr marL="91440" marR="0" lvl="0" indent="-91440" algn="just" rtl="0">
              <a:lnSpc>
                <a:spcPct val="120000"/>
              </a:lnSpc>
              <a:spcBef>
                <a:spcPts val="140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Data Scrapping: Latest news to be analyzed and text analysis to be performed.</a:t>
            </a:r>
            <a:endParaRPr/>
          </a:p>
        </p:txBody>
      </p:sp>
      <p:sp>
        <p:nvSpPr>
          <p:cNvPr id="250" name="Google Shape;250;p9"/>
          <p:cNvSpPr txBox="1"/>
          <p:nvPr/>
        </p:nvSpPr>
        <p:spPr>
          <a:xfrm>
            <a:off x="6480812" y="1892299"/>
            <a:ext cx="4111978" cy="736282"/>
          </a:xfrm>
          <a:prstGeom prst="rect">
            <a:avLst/>
          </a:prstGeom>
          <a:noFill/>
          <a:ln>
            <a:noFill/>
          </a:ln>
        </p:spPr>
        <p:txBody>
          <a:bodyPr spcFirstLastPara="1" wrap="square" lIns="109725" tIns="109725" rIns="109725" bIns="91425" anchor="t" anchorCtr="0">
            <a:normAutofit/>
          </a:bodyPr>
          <a:lstStyle/>
          <a:p>
            <a:pPr marL="0" marR="0" lvl="0" indent="0" algn="l" rtl="0">
              <a:lnSpc>
                <a:spcPct val="120000"/>
              </a:lnSpc>
              <a:spcBef>
                <a:spcPts val="0"/>
              </a:spcBef>
              <a:spcAft>
                <a:spcPts val="0"/>
              </a:spcAft>
              <a:buClr>
                <a:schemeClr val="accent1"/>
              </a:buClr>
              <a:buSzPts val="2000"/>
              <a:buFont typeface="Calibri"/>
              <a:buNone/>
            </a:pPr>
            <a:r>
              <a:rPr lang="en-US" sz="2000">
                <a:solidFill>
                  <a:srgbClr val="3F3F3F"/>
                </a:solidFill>
                <a:latin typeface="Arial"/>
                <a:ea typeface="Arial"/>
                <a:cs typeface="Arial"/>
                <a:sym typeface="Arial"/>
              </a:rPr>
              <a:t>Data Quality Verification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 – Prototype</a:t>
            </a:r>
            <a:endParaRPr/>
          </a:p>
        </p:txBody>
      </p:sp>
      <p:sp>
        <p:nvSpPr>
          <p:cNvPr id="258" name="Google Shape;258;p10"/>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Software Used: </a:t>
            </a:r>
            <a:r>
              <a:rPr lang="en-US" sz="1400" b="1"/>
              <a:t>Azure Machine Learning Studio </a:t>
            </a:r>
            <a:endParaRPr/>
          </a:p>
          <a:p>
            <a:pPr marL="91440" lvl="0" indent="-91440" algn="just" rtl="0">
              <a:lnSpc>
                <a:spcPct val="120000"/>
              </a:lnSpc>
              <a:spcBef>
                <a:spcPts val="1400"/>
              </a:spcBef>
              <a:spcAft>
                <a:spcPts val="0"/>
              </a:spcAft>
              <a:buSzPts val="1400"/>
              <a:buChar char=" "/>
            </a:pPr>
            <a:r>
              <a:rPr lang="en-US" sz="1400"/>
              <a:t>Coding Approach: </a:t>
            </a:r>
            <a:r>
              <a:rPr lang="en-US" sz="1400" b="1"/>
              <a:t>No Code</a:t>
            </a:r>
            <a:endParaRPr/>
          </a:p>
          <a:p>
            <a:pPr marL="91440" lvl="0" indent="-91440" algn="just" rtl="0">
              <a:lnSpc>
                <a:spcPct val="120000"/>
              </a:lnSpc>
              <a:spcBef>
                <a:spcPts val="1400"/>
              </a:spcBef>
              <a:spcAft>
                <a:spcPts val="0"/>
              </a:spcAft>
              <a:buSzPts val="1400"/>
              <a:buChar char=" "/>
            </a:pPr>
            <a:r>
              <a:rPr lang="en-US" sz="1400"/>
              <a:t>Method: </a:t>
            </a:r>
            <a:r>
              <a:rPr lang="en-US" sz="1400" b="1"/>
              <a:t>Auto ML</a:t>
            </a:r>
            <a:r>
              <a:rPr lang="en-US" sz="1400"/>
              <a:t> is being used as it is better than Traditional Method and it will provide all the details.</a:t>
            </a:r>
            <a:endParaRPr/>
          </a:p>
          <a:p>
            <a:pPr marL="91440" lvl="0" indent="-91440" algn="just" rtl="0">
              <a:lnSpc>
                <a:spcPct val="120000"/>
              </a:lnSpc>
              <a:spcBef>
                <a:spcPts val="1400"/>
              </a:spcBef>
              <a:spcAft>
                <a:spcPts val="0"/>
              </a:spcAft>
              <a:buSzPts val="1400"/>
              <a:buChar char=" "/>
            </a:pPr>
            <a:r>
              <a:rPr lang="en-US" sz="1400"/>
              <a:t>Pipe-line: </a:t>
            </a:r>
            <a:r>
              <a:rPr lang="en-US" sz="1400" b="1"/>
              <a:t>Decision Tree Classifier </a:t>
            </a:r>
            <a:r>
              <a:rPr lang="en-US" sz="1400"/>
              <a:t>is being used because it being the Best Model suggested by Auto ML – T Pot during the Modelling Process</a:t>
            </a:r>
            <a:endParaRPr/>
          </a:p>
        </p:txBody>
      </p:sp>
      <p:pic>
        <p:nvPicPr>
          <p:cNvPr id="260" name="Google Shape;260;p10" descr="image"/>
          <p:cNvPicPr preferRelativeResize="0">
            <a:picLocks noGrp="1"/>
          </p:cNvPicPr>
          <p:nvPr>
            <p:ph type="body" idx="2"/>
          </p:nvPr>
        </p:nvPicPr>
        <p:blipFill rotWithShape="1">
          <a:blip r:embed="rId3">
            <a:alphaModFix/>
          </a:blip>
          <a:srcRect/>
          <a:stretch/>
        </p:blipFill>
        <p:spPr>
          <a:xfrm>
            <a:off x="6516688" y="4802343"/>
            <a:ext cx="4638675" cy="874402"/>
          </a:xfrm>
          <a:prstGeom prst="rect">
            <a:avLst/>
          </a:prstGeom>
          <a:noFill/>
          <a:ln>
            <a:noFill/>
          </a:ln>
        </p:spPr>
      </p:pic>
      <p:sp>
        <p:nvSpPr>
          <p:cNvPr id="261" name="Google Shape;261;p10"/>
          <p:cNvSpPr txBox="1"/>
          <p:nvPr/>
        </p:nvSpPr>
        <p:spPr>
          <a:xfrm>
            <a:off x="6489700" y="4405826"/>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262" name="Google Shape;262;p10"/>
          <p:cNvSpPr txBox="1"/>
          <p:nvPr/>
        </p:nvSpPr>
        <p:spPr>
          <a:xfrm>
            <a:off x="6477818"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263" name="Google Shape;263;p10"/>
          <p:cNvPicPr preferRelativeResize="0"/>
          <p:nvPr/>
        </p:nvPicPr>
        <p:blipFill rotWithShape="1">
          <a:blip r:embed="rId4">
            <a:alphaModFix/>
          </a:blip>
          <a:srcRect/>
          <a:stretch/>
        </p:blipFill>
        <p:spPr>
          <a:xfrm>
            <a:off x="6516688" y="2367829"/>
            <a:ext cx="4639737" cy="1785211"/>
          </a:xfrm>
          <a:prstGeom prst="rect">
            <a:avLst/>
          </a:prstGeom>
          <a:noFill/>
          <a:ln>
            <a:noFill/>
          </a:ln>
        </p:spPr>
      </p:pic>
    </p:spTree>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2751</Words>
  <Application>Microsoft Office PowerPoint</Application>
  <PresentationFormat>Widescreen</PresentationFormat>
  <Paragraphs>289</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RetrospectVTI</vt:lpstr>
      <vt:lpstr>Foundational Project - 1</vt:lpstr>
      <vt:lpstr>Index</vt:lpstr>
      <vt:lpstr>Architecture Planned</vt:lpstr>
      <vt:lpstr>Architecture Followed</vt:lpstr>
      <vt:lpstr>Overview – CRISP MLQ Methodology</vt:lpstr>
      <vt:lpstr>Understanding – Business and Data </vt:lpstr>
      <vt:lpstr>Understanding – Business and Data……… continued </vt:lpstr>
      <vt:lpstr>Data – Collection and Preparation, and Quality Verification</vt:lpstr>
      <vt:lpstr>Modelling – Prototype</vt:lpstr>
      <vt:lpstr>Modelling – Actual</vt:lpstr>
      <vt:lpstr>Modelling Web-scrapping -&gt; Jupyter Notebook</vt:lpstr>
      <vt:lpstr>Modelling Web-scrapping –&gt; Jupyter Notebook</vt:lpstr>
      <vt:lpstr>Modelling Model Preparation –&gt; Auto ML using Jupyter Notebook</vt:lpstr>
      <vt:lpstr>Modelling Back-end –&gt; Flask API Framework using Python</vt:lpstr>
      <vt:lpstr>Modelling Front-end –&gt; DHTML</vt:lpstr>
      <vt:lpstr>Evaluation Planned</vt:lpstr>
      <vt:lpstr>Evaluation Done</vt:lpstr>
      <vt:lpstr>Evaluation Techniques</vt:lpstr>
      <vt:lpstr>Evaluation Techniques</vt:lpstr>
      <vt:lpstr>Evaluation Techniques</vt:lpstr>
      <vt:lpstr>Evaluation Techniques</vt:lpstr>
      <vt:lpstr>Evaluation Techniques</vt:lpstr>
      <vt:lpstr>Model Deployment Planned</vt:lpstr>
      <vt:lpstr>Model Deployment Processed</vt:lpstr>
      <vt:lpstr>Monitoring and Maintenance  </vt:lpstr>
      <vt:lpstr>Working of the Model Moderately Negative</vt:lpstr>
      <vt:lpstr>Working of the Model Neutral</vt:lpstr>
      <vt:lpstr>Working of the Model Moderately Positive</vt:lpstr>
      <vt:lpstr>Challenges and Limitations</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Foundational Project - 1</dc:title>
  <dc:creator>Mridul Markandya</dc:creator>
  <cp:lastModifiedBy>Paritosh Sinha</cp:lastModifiedBy>
  <cp:revision>3</cp:revision>
  <dcterms:created xsi:type="dcterms:W3CDTF">2023-05-11T18:16:57Z</dcterms:created>
  <dcterms:modified xsi:type="dcterms:W3CDTF">2024-08-22T07:59:57Z</dcterms:modified>
</cp:coreProperties>
</file>